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391"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4" r:id="rId39"/>
    <p:sldId id="425" r:id="rId40"/>
    <p:sldId id="355" r:id="rId41"/>
    <p:sldId id="305" r:id="rId42"/>
    <p:sldId id="356" r:id="rId43"/>
    <p:sldId id="357" r:id="rId44"/>
    <p:sldId id="358" r:id="rId45"/>
    <p:sldId id="359" r:id="rId46"/>
    <p:sldId id="360" r:id="rId47"/>
    <p:sldId id="361" r:id="rId48"/>
    <p:sldId id="362" r:id="rId49"/>
    <p:sldId id="363" r:id="rId50"/>
    <p:sldId id="364" r:id="rId51"/>
    <p:sldId id="365" r:id="rId52"/>
    <p:sldId id="366" r:id="rId53"/>
    <p:sldId id="367" r:id="rId54"/>
    <p:sldId id="368" r:id="rId55"/>
    <p:sldId id="369" r:id="rId56"/>
    <p:sldId id="370" r:id="rId57"/>
    <p:sldId id="416" r:id="rId58"/>
    <p:sldId id="371" r:id="rId59"/>
    <p:sldId id="372" r:id="rId60"/>
    <p:sldId id="376" r:id="rId61"/>
    <p:sldId id="377" r:id="rId62"/>
    <p:sldId id="378" r:id="rId63"/>
    <p:sldId id="379" r:id="rId64"/>
    <p:sldId id="380" r:id="rId65"/>
    <p:sldId id="381" r:id="rId66"/>
    <p:sldId id="382" r:id="rId67"/>
    <p:sldId id="383" r:id="rId68"/>
    <p:sldId id="384" r:id="rId69"/>
    <p:sldId id="385" r:id="rId70"/>
    <p:sldId id="386" r:id="rId71"/>
    <p:sldId id="387" r:id="rId72"/>
    <p:sldId id="388" r:id="rId73"/>
    <p:sldId id="389" r:id="rId74"/>
    <p:sldId id="390" r:id="rId75"/>
    <p:sldId id="343" r:id="rId76"/>
    <p:sldId id="393" r:id="rId77"/>
    <p:sldId id="394" r:id="rId78"/>
    <p:sldId id="426" r:id="rId79"/>
    <p:sldId id="395" r:id="rId80"/>
    <p:sldId id="396" r:id="rId81"/>
    <p:sldId id="397" r:id="rId82"/>
    <p:sldId id="398" r:id="rId83"/>
    <p:sldId id="399" r:id="rId84"/>
    <p:sldId id="428" r:id="rId85"/>
    <p:sldId id="400" r:id="rId86"/>
    <p:sldId id="401" r:id="rId87"/>
    <p:sldId id="402" r:id="rId88"/>
    <p:sldId id="403" r:id="rId89"/>
    <p:sldId id="404" r:id="rId90"/>
    <p:sldId id="405" r:id="rId91"/>
    <p:sldId id="407" r:id="rId92"/>
    <p:sldId id="408" r:id="rId93"/>
    <p:sldId id="409" r:id="rId94"/>
    <p:sldId id="410" r:id="rId95"/>
    <p:sldId id="411" r:id="rId96"/>
    <p:sldId id="412" r:id="rId97"/>
    <p:sldId id="413" r:id="rId98"/>
    <p:sldId id="414" r:id="rId99"/>
    <p:sldId id="415" r:id="rId100"/>
    <p:sldId id="417" r:id="rId101"/>
    <p:sldId id="427" r:id="rId102"/>
    <p:sldId id="418" r:id="rId10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68" d="100"/>
          <a:sy n="68" d="100"/>
        </p:scale>
        <p:origin x="5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86C65C0-1B8C-4AEB-B79C-3F9A10D2CB60}" type="datetimeFigureOut">
              <a:rPr lang="en-US" smtClean="0"/>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418A3-F636-46C2-B9D5-E7FAB0DCE0C2}" type="slidenum">
              <a:rPr lang="en-US" smtClean="0"/>
              <a:t>‹#›</a:t>
            </a:fld>
            <a:endParaRPr lang="en-US"/>
          </a:p>
        </p:txBody>
      </p:sp>
    </p:spTree>
    <p:extLst>
      <p:ext uri="{BB962C8B-B14F-4D97-AF65-F5344CB8AC3E}">
        <p14:creationId xmlns:p14="http://schemas.microsoft.com/office/powerpoint/2010/main" val="2832529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C65C0-1B8C-4AEB-B79C-3F9A10D2CB60}" type="datetimeFigureOut">
              <a:rPr lang="en-US" smtClean="0"/>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418A3-F636-46C2-B9D5-E7FAB0DCE0C2}" type="slidenum">
              <a:rPr lang="en-US" smtClean="0"/>
              <a:t>‹#›</a:t>
            </a:fld>
            <a:endParaRPr lang="en-US"/>
          </a:p>
        </p:txBody>
      </p:sp>
    </p:spTree>
    <p:extLst>
      <p:ext uri="{BB962C8B-B14F-4D97-AF65-F5344CB8AC3E}">
        <p14:creationId xmlns:p14="http://schemas.microsoft.com/office/powerpoint/2010/main" val="1317165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C65C0-1B8C-4AEB-B79C-3F9A10D2CB60}" type="datetimeFigureOut">
              <a:rPr lang="en-US" smtClean="0"/>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418A3-F636-46C2-B9D5-E7FAB0DCE0C2}" type="slidenum">
              <a:rPr lang="en-US" smtClean="0"/>
              <a:t>‹#›</a:t>
            </a:fld>
            <a:endParaRPr lang="en-US"/>
          </a:p>
        </p:txBody>
      </p:sp>
    </p:spTree>
    <p:extLst>
      <p:ext uri="{BB962C8B-B14F-4D97-AF65-F5344CB8AC3E}">
        <p14:creationId xmlns:p14="http://schemas.microsoft.com/office/powerpoint/2010/main" val="1428092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C65C0-1B8C-4AEB-B79C-3F9A10D2CB60}" type="datetimeFigureOut">
              <a:rPr lang="en-US" smtClean="0"/>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418A3-F636-46C2-B9D5-E7FAB0DCE0C2}" type="slidenum">
              <a:rPr lang="en-US" smtClean="0"/>
              <a:t>‹#›</a:t>
            </a:fld>
            <a:endParaRPr lang="en-US"/>
          </a:p>
        </p:txBody>
      </p:sp>
    </p:spTree>
    <p:extLst>
      <p:ext uri="{BB962C8B-B14F-4D97-AF65-F5344CB8AC3E}">
        <p14:creationId xmlns:p14="http://schemas.microsoft.com/office/powerpoint/2010/main" val="4138712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C65C0-1B8C-4AEB-B79C-3F9A10D2CB60}" type="datetimeFigureOut">
              <a:rPr lang="en-US" smtClean="0"/>
              <a:t>8/22/2020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418A3-F636-46C2-B9D5-E7FAB0DCE0C2}" type="slidenum">
              <a:rPr lang="en-US" smtClean="0"/>
              <a:t>‹#›</a:t>
            </a:fld>
            <a:endParaRPr lang="en-US"/>
          </a:p>
        </p:txBody>
      </p:sp>
    </p:spTree>
    <p:extLst>
      <p:ext uri="{BB962C8B-B14F-4D97-AF65-F5344CB8AC3E}">
        <p14:creationId xmlns:p14="http://schemas.microsoft.com/office/powerpoint/2010/main" val="360072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C65C0-1B8C-4AEB-B79C-3F9A10D2CB60}" type="datetimeFigureOut">
              <a:rPr lang="en-US" smtClean="0"/>
              <a:t>8/22/2020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0418A3-F636-46C2-B9D5-E7FAB0DCE0C2}" type="slidenum">
              <a:rPr lang="en-US" smtClean="0"/>
              <a:t>‹#›</a:t>
            </a:fld>
            <a:endParaRPr lang="en-US"/>
          </a:p>
        </p:txBody>
      </p:sp>
    </p:spTree>
    <p:extLst>
      <p:ext uri="{BB962C8B-B14F-4D97-AF65-F5344CB8AC3E}">
        <p14:creationId xmlns:p14="http://schemas.microsoft.com/office/powerpoint/2010/main" val="3720867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6C65C0-1B8C-4AEB-B79C-3F9A10D2CB60}" type="datetimeFigureOut">
              <a:rPr lang="en-US" smtClean="0"/>
              <a:t>8/22/2020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0418A3-F636-46C2-B9D5-E7FAB0DCE0C2}" type="slidenum">
              <a:rPr lang="en-US" smtClean="0"/>
              <a:t>‹#›</a:t>
            </a:fld>
            <a:endParaRPr lang="en-US"/>
          </a:p>
        </p:txBody>
      </p:sp>
    </p:spTree>
    <p:extLst>
      <p:ext uri="{BB962C8B-B14F-4D97-AF65-F5344CB8AC3E}">
        <p14:creationId xmlns:p14="http://schemas.microsoft.com/office/powerpoint/2010/main" val="557360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6C65C0-1B8C-4AEB-B79C-3F9A10D2CB60}" type="datetimeFigureOut">
              <a:rPr lang="en-US" smtClean="0"/>
              <a:t>8/22/2020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0418A3-F636-46C2-B9D5-E7FAB0DCE0C2}" type="slidenum">
              <a:rPr lang="en-US" smtClean="0"/>
              <a:t>‹#›</a:t>
            </a:fld>
            <a:endParaRPr lang="en-US"/>
          </a:p>
        </p:txBody>
      </p:sp>
    </p:spTree>
    <p:extLst>
      <p:ext uri="{BB962C8B-B14F-4D97-AF65-F5344CB8AC3E}">
        <p14:creationId xmlns:p14="http://schemas.microsoft.com/office/powerpoint/2010/main" val="2942573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C65C0-1B8C-4AEB-B79C-3F9A10D2CB60}" type="datetimeFigureOut">
              <a:rPr lang="en-US" smtClean="0"/>
              <a:t>8/22/2020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0418A3-F636-46C2-B9D5-E7FAB0DCE0C2}" type="slidenum">
              <a:rPr lang="en-US" smtClean="0"/>
              <a:t>‹#›</a:t>
            </a:fld>
            <a:endParaRPr lang="en-US"/>
          </a:p>
        </p:txBody>
      </p:sp>
    </p:spTree>
    <p:extLst>
      <p:ext uri="{BB962C8B-B14F-4D97-AF65-F5344CB8AC3E}">
        <p14:creationId xmlns:p14="http://schemas.microsoft.com/office/powerpoint/2010/main" val="2370267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6C65C0-1B8C-4AEB-B79C-3F9A10D2CB60}" type="datetimeFigureOut">
              <a:rPr lang="en-US" smtClean="0"/>
              <a:t>8/22/2020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0418A3-F636-46C2-B9D5-E7FAB0DCE0C2}" type="slidenum">
              <a:rPr lang="en-US" smtClean="0"/>
              <a:t>‹#›</a:t>
            </a:fld>
            <a:endParaRPr lang="en-US"/>
          </a:p>
        </p:txBody>
      </p:sp>
    </p:spTree>
    <p:extLst>
      <p:ext uri="{BB962C8B-B14F-4D97-AF65-F5344CB8AC3E}">
        <p14:creationId xmlns:p14="http://schemas.microsoft.com/office/powerpoint/2010/main" val="2488233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6C65C0-1B8C-4AEB-B79C-3F9A10D2CB60}" type="datetimeFigureOut">
              <a:rPr lang="en-US" smtClean="0"/>
              <a:t>8/22/2020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0418A3-F636-46C2-B9D5-E7FAB0DCE0C2}" type="slidenum">
              <a:rPr lang="en-US" smtClean="0"/>
              <a:t>‹#›</a:t>
            </a:fld>
            <a:endParaRPr lang="en-US"/>
          </a:p>
        </p:txBody>
      </p:sp>
    </p:spTree>
    <p:extLst>
      <p:ext uri="{BB962C8B-B14F-4D97-AF65-F5344CB8AC3E}">
        <p14:creationId xmlns:p14="http://schemas.microsoft.com/office/powerpoint/2010/main" val="3348451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C65C0-1B8C-4AEB-B79C-3F9A10D2CB60}" type="datetimeFigureOut">
              <a:rPr lang="en-US" smtClean="0"/>
              <a:t>8/22/2020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0418A3-F636-46C2-B9D5-E7FAB0DCE0C2}" type="slidenum">
              <a:rPr lang="en-US" smtClean="0"/>
              <a:t>‹#›</a:t>
            </a:fld>
            <a:endParaRPr lang="en-US"/>
          </a:p>
        </p:txBody>
      </p:sp>
    </p:spTree>
    <p:extLst>
      <p:ext uri="{BB962C8B-B14F-4D97-AF65-F5344CB8AC3E}">
        <p14:creationId xmlns:p14="http://schemas.microsoft.com/office/powerpoint/2010/main" val="3554466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ustomShape 1"/>
          <p:cNvSpPr/>
          <p:nvPr/>
        </p:nvSpPr>
        <p:spPr>
          <a:xfrm>
            <a:off x="1523880" y="2091240"/>
            <a:ext cx="9136800" cy="215316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40" name="CustomShape 2"/>
          <p:cNvSpPr/>
          <p:nvPr/>
        </p:nvSpPr>
        <p:spPr>
          <a:xfrm>
            <a:off x="1729800" y="748440"/>
            <a:ext cx="8993880" cy="2153160"/>
          </a:xfrm>
          <a:prstGeom prst="rect">
            <a:avLst/>
          </a:prstGeom>
          <a:noFill/>
          <a:ln>
            <a:noFill/>
          </a:ln>
        </p:spPr>
        <p:style>
          <a:lnRef idx="0">
            <a:scrgbClr r="0" g="0" b="0"/>
          </a:lnRef>
          <a:fillRef idx="0">
            <a:scrgbClr r="0" g="0" b="0"/>
          </a:fillRef>
          <a:effectRef idx="0">
            <a:scrgbClr r="0" g="0" b="0"/>
          </a:effectRef>
          <a:fontRef idx="minor"/>
        </p:style>
        <p:txBody>
          <a:bodyPr lIns="101880" tIns="51120" rIns="101880" bIns="51120" anchor="ctr"/>
          <a:lstStyle/>
          <a:p>
            <a:pPr algn="ctr">
              <a:lnSpc>
                <a:spcPct val="100000"/>
              </a:lnSpc>
            </a:pPr>
            <a:r>
              <a:rPr lang="en-GB" sz="3200" b="0" strike="noStrike" cap="all" spc="-1" dirty="0">
                <a:solidFill>
                  <a:srgbClr val="000000"/>
                </a:solidFill>
                <a:uFill>
                  <a:solidFill>
                    <a:srgbClr val="FFFFFF"/>
                  </a:solidFill>
                </a:uFill>
                <a:latin typeface="Arial"/>
                <a:ea typeface="ＭＳ Ｐゴシック"/>
              </a:rPr>
              <a:t>Ad </a:t>
            </a:r>
            <a:r>
              <a:rPr lang="en-GB" sz="3200" b="0" strike="noStrike" cap="all" spc="-1" dirty="0" err="1">
                <a:solidFill>
                  <a:srgbClr val="000000"/>
                </a:solidFill>
                <a:uFill>
                  <a:solidFill>
                    <a:srgbClr val="FFFFFF"/>
                  </a:solidFill>
                </a:uFill>
                <a:latin typeface="Arial"/>
                <a:ea typeface="ＭＳ Ｐゴシック"/>
              </a:rPr>
              <a:t>verecundiam</a:t>
            </a:r>
            <a:r>
              <a:rPr lang="en-GB" sz="3200" b="0" strike="noStrike" cap="all" spc="-1" dirty="0">
                <a:solidFill>
                  <a:srgbClr val="000000"/>
                </a:solidFill>
                <a:uFill>
                  <a:solidFill>
                    <a:srgbClr val="FFFFFF"/>
                  </a:solidFill>
                </a:uFill>
                <a:latin typeface="Arial"/>
                <a:ea typeface="ＭＳ Ｐゴシック"/>
              </a:rPr>
              <a:t> and credibility</a:t>
            </a:r>
            <a:endParaRPr lang="en-GB" sz="1800" b="0" strike="noStrike" spc="-1" dirty="0">
              <a:solidFill>
                <a:srgbClr val="000000"/>
              </a:solidFill>
              <a:uFill>
                <a:solidFill>
                  <a:srgbClr val="FFFFFF"/>
                </a:solidFill>
              </a:uFill>
              <a:latin typeface="Arial"/>
            </a:endParaRPr>
          </a:p>
        </p:txBody>
      </p:sp>
      <p:sp>
        <p:nvSpPr>
          <p:cNvPr id="41" name="CustomShape 3"/>
          <p:cNvSpPr/>
          <p:nvPr/>
        </p:nvSpPr>
        <p:spPr>
          <a:xfrm>
            <a:off x="2736000" y="3024000"/>
            <a:ext cx="6473520" cy="90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2200" b="1" strike="noStrike" spc="-1" dirty="0">
                <a:solidFill>
                  <a:srgbClr val="000000"/>
                </a:solidFill>
                <a:uFill>
                  <a:solidFill>
                    <a:srgbClr val="FFFFFF"/>
                  </a:solidFill>
                </a:uFill>
                <a:latin typeface="Arial"/>
                <a:ea typeface="Tahoma"/>
              </a:rPr>
              <a:t>Mirko Farina</a:t>
            </a:r>
            <a:endParaRPr lang="en-GB" sz="1800" b="0" strike="noStrike" spc="-1" dirty="0">
              <a:solidFill>
                <a:srgbClr val="000000"/>
              </a:solidFill>
              <a:uFill>
                <a:solidFill>
                  <a:srgbClr val="FFFFFF"/>
                </a:solidFill>
              </a:uFill>
              <a:latin typeface="Arial"/>
            </a:endParaRPr>
          </a:p>
          <a:p>
            <a:pPr algn="ctr">
              <a:lnSpc>
                <a:spcPct val="100000"/>
              </a:lnSpc>
            </a:pPr>
            <a:r>
              <a:rPr lang="en-GB" sz="2200" b="1" strike="noStrike" spc="-1" dirty="0">
                <a:solidFill>
                  <a:srgbClr val="000000"/>
                </a:solidFill>
                <a:uFill>
                  <a:solidFill>
                    <a:srgbClr val="FFFFFF"/>
                  </a:solidFill>
                </a:uFill>
                <a:latin typeface="Arial"/>
                <a:ea typeface="Tahoma"/>
              </a:rPr>
              <a:t>Assistant Professor</a:t>
            </a:r>
            <a:endParaRPr lang="en-GB" sz="1800" b="0" strike="noStrike" spc="-1" dirty="0">
              <a:solidFill>
                <a:srgbClr val="000000"/>
              </a:solidFill>
              <a:uFill>
                <a:solidFill>
                  <a:srgbClr val="FFFFFF"/>
                </a:solidFill>
              </a:uFill>
              <a:latin typeface="Arial"/>
            </a:endParaRPr>
          </a:p>
          <a:p>
            <a:pPr algn="ctr">
              <a:lnSpc>
                <a:spcPct val="100000"/>
              </a:lnSpc>
            </a:pPr>
            <a:r>
              <a:rPr lang="en-GB" sz="2200" b="1" strike="noStrike" spc="-1" dirty="0">
                <a:solidFill>
                  <a:srgbClr val="000000"/>
                </a:solidFill>
                <a:uFill>
                  <a:solidFill>
                    <a:srgbClr val="FFFFFF"/>
                  </a:solidFill>
                </a:uFill>
                <a:latin typeface="Arial"/>
                <a:ea typeface="Tahoma"/>
              </a:rPr>
              <a:t>m.farina@innopolis.ru</a:t>
            </a:r>
            <a:endParaRPr lang="en-GB" sz="1800" b="0" strike="noStrike" spc="-1" dirty="0">
              <a:solidFill>
                <a:srgbClr val="000000"/>
              </a:solidFill>
              <a:uFill>
                <a:solidFill>
                  <a:srgbClr val="FFFFFF"/>
                </a:solidFill>
              </a:uFill>
              <a:latin typeface="Arial"/>
            </a:endParaRPr>
          </a:p>
        </p:txBody>
      </p:sp>
      <p:sp>
        <p:nvSpPr>
          <p:cNvPr id="43" name="CustomShape 5"/>
          <p:cNvSpPr/>
          <p:nvPr/>
        </p:nvSpPr>
        <p:spPr>
          <a:xfrm>
            <a:off x="1365120" y="2437560"/>
            <a:ext cx="9454320" cy="385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44" name="CustomShape 6"/>
          <p:cNvSpPr/>
          <p:nvPr/>
        </p:nvSpPr>
        <p:spPr>
          <a:xfrm>
            <a:off x="927720" y="6185520"/>
            <a:ext cx="9495000" cy="296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400" b="0" strike="noStrike" spc="-1">
                <a:solidFill>
                  <a:srgbClr val="000000"/>
                </a:solidFill>
                <a:uFill>
                  <a:solidFill>
                    <a:srgbClr val="FFFFFF"/>
                  </a:solidFill>
                </a:uFill>
                <a:latin typeface="Arial"/>
                <a:ea typeface="DejaVu Sans"/>
              </a:rPr>
              <a:t>* I do not claim authorship for all texts and pictures in the presentation.</a:t>
            </a:r>
            <a:endParaRPr lang="en-GB"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5839938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7154779" y="1596189"/>
            <a:ext cx="3946358" cy="2862322"/>
          </a:xfrm>
          <a:prstGeom prst="rect">
            <a:avLst/>
          </a:prstGeom>
        </p:spPr>
        <p:txBody>
          <a:bodyPr wrap="square">
            <a:spAutoFit/>
          </a:bodyPr>
          <a:lstStyle/>
          <a:p>
            <a:r>
              <a:rPr lang="en-US" b="0" i="0" u="none" strike="noStrike" baseline="0" dirty="0">
                <a:latin typeface="Melior"/>
              </a:rPr>
              <a:t>When consulting a physician or mechanic, I do not think that my</a:t>
            </a:r>
            <a:r>
              <a:rPr lang="en-US" b="0" i="0" u="none" strike="noStrike" dirty="0">
                <a:latin typeface="Melior"/>
              </a:rPr>
              <a:t> </a:t>
            </a:r>
            <a:r>
              <a:rPr lang="en-US" b="0" i="0" u="none" strike="noStrike" baseline="0" dirty="0">
                <a:latin typeface="Melior"/>
              </a:rPr>
              <a:t>subsequent deliberations are fallacious. I just trust him/her</a:t>
            </a:r>
            <a:r>
              <a:rPr lang="en-US" b="0" i="0" u="none" strike="noStrike" dirty="0">
                <a:latin typeface="Melior"/>
              </a:rPr>
              <a:t> because he/she has knowledge that I don’t have.</a:t>
            </a:r>
            <a:endParaRPr lang="en-US" b="0" i="0" u="none" strike="noStrike" baseline="0" dirty="0">
              <a:latin typeface="Melior"/>
            </a:endParaRPr>
          </a:p>
          <a:p>
            <a:endParaRPr lang="en-US" dirty="0">
              <a:latin typeface="Melior"/>
            </a:endParaRPr>
          </a:p>
          <a:p>
            <a:r>
              <a:rPr lang="en-US" b="0" i="0" u="none" strike="noStrike" baseline="0" dirty="0">
                <a:latin typeface="Melior"/>
              </a:rPr>
              <a:t>So,</a:t>
            </a:r>
            <a:r>
              <a:rPr lang="en-US" b="0" i="0" u="none" strike="noStrike" dirty="0">
                <a:latin typeface="Melior"/>
              </a:rPr>
              <a:t> we need to explore the fallacy in more details and consider the various ways in which it may arise…</a:t>
            </a:r>
            <a:endParaRPr lang="en-US" dirty="0"/>
          </a:p>
        </p:txBody>
      </p:sp>
      <p:sp>
        <p:nvSpPr>
          <p:cNvPr id="3" name="AutoShape 2" descr="Image result for mechani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2" name="Picture 4" descr="Image result for mecha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470" y="1732922"/>
            <a:ext cx="5314783" cy="3986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62655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7780421" y="2590800"/>
            <a:ext cx="3449053" cy="2031325"/>
          </a:xfrm>
          <a:prstGeom prst="rect">
            <a:avLst/>
          </a:prstGeom>
        </p:spPr>
        <p:txBody>
          <a:bodyPr wrap="square">
            <a:spAutoFit/>
          </a:bodyPr>
          <a:lstStyle/>
          <a:p>
            <a:r>
              <a:rPr lang="en-US" dirty="0">
                <a:latin typeface="TrumpMediaeval-Roman"/>
              </a:rPr>
              <a:t>You can take advantage of these sources, but you should always exercise caution, and if you’re looking for information, always consult another source, but </a:t>
            </a:r>
            <a:r>
              <a:rPr lang="en-US" i="1" dirty="0">
                <a:latin typeface="TrumpMediaeval-Italic"/>
              </a:rPr>
              <a:t>not </a:t>
            </a:r>
            <a:r>
              <a:rPr lang="en-US" dirty="0">
                <a:latin typeface="TrumpMediaeval-Roman"/>
              </a:rPr>
              <a:t>one that is linked to your first source!</a:t>
            </a:r>
            <a:endParaRPr lang="en-US" dirty="0"/>
          </a:p>
        </p:txBody>
      </p:sp>
      <p:pic>
        <p:nvPicPr>
          <p:cNvPr id="84994" name="Picture 2" descr="Image result for be skept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154" y="2590800"/>
            <a:ext cx="4854207" cy="3033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52945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1198" y="2686992"/>
            <a:ext cx="3344779" cy="2862322"/>
          </a:xfrm>
          <a:prstGeom prst="rect">
            <a:avLst/>
          </a:prstGeom>
        </p:spPr>
        <p:txBody>
          <a:bodyPr wrap="square">
            <a:spAutoFit/>
          </a:bodyPr>
          <a:lstStyle/>
          <a:p>
            <a:r>
              <a:rPr lang="en-US" dirty="0">
                <a:latin typeface="TrumpMediaeval-Roman"/>
              </a:rPr>
              <a:t>Remember, when you take keyboard and mouse in hand, be on guard. You have about as much reason to believe the claims you find on most sites as you would if they came from any other stranger, except you can’t look this one in the eye</a:t>
            </a:r>
          </a:p>
          <a:p>
            <a:endParaRPr lang="en-US" dirty="0">
              <a:latin typeface="TrumpMediaeval-Roman"/>
            </a:endParaRPr>
          </a:p>
          <a:p>
            <a:r>
              <a:rPr lang="en-US" dirty="0">
                <a:latin typeface="TrumpMediaeval-Roman"/>
              </a:rPr>
              <a:t>So, Protect yourself, always!</a:t>
            </a:r>
            <a:endParaRPr lang="en-US" dirty="0"/>
          </a:p>
        </p:txBody>
      </p:sp>
      <p:pic>
        <p:nvPicPr>
          <p:cNvPr id="86018" name="Picture 2" descr="Image result for protect yoursel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291" y="1259304"/>
            <a:ext cx="4714708" cy="3536032"/>
          </a:xfrm>
          <a:prstGeom prst="rect">
            <a:avLst/>
          </a:prstGeom>
          <a:noFill/>
          <a:extLst>
            <a:ext uri="{909E8E84-426E-40DD-AFC4-6F175D3DCCD1}">
              <a14:hiddenFill xmlns:a14="http://schemas.microsoft.com/office/drawing/2010/main">
                <a:solidFill>
                  <a:srgbClr val="FFFFFF"/>
                </a:solidFill>
              </a14:hiddenFill>
            </a:ext>
          </a:extLst>
        </p:spPr>
      </p:pic>
      <p:sp>
        <p:nvSpPr>
          <p:cNvPr id="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31960260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Picture 2"/>
          <p:cNvPicPr/>
          <p:nvPr/>
        </p:nvPicPr>
        <p:blipFill>
          <a:blip r:embed="rId2"/>
          <a:stretch/>
        </p:blipFill>
        <p:spPr>
          <a:xfrm>
            <a:off x="2462400" y="1308960"/>
            <a:ext cx="7533360" cy="4050720"/>
          </a:xfrm>
          <a:prstGeom prst="rect">
            <a:avLst/>
          </a:prstGeom>
          <a:ln>
            <a:noFill/>
          </a:ln>
        </p:spPr>
      </p:pic>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6397525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1339516" y="1711223"/>
            <a:ext cx="6096000" cy="923330"/>
          </a:xfrm>
          <a:prstGeom prst="rect">
            <a:avLst/>
          </a:prstGeom>
        </p:spPr>
        <p:txBody>
          <a:bodyPr>
            <a:spAutoFit/>
          </a:bodyPr>
          <a:lstStyle/>
          <a:p>
            <a:r>
              <a:rPr lang="en-US" dirty="0">
                <a:latin typeface="Melior"/>
              </a:rPr>
              <a:t>In the previous lecture we saw that Locke first systematized, in a coherent and organic way, all ad arguments, and we still use his classification. </a:t>
            </a:r>
            <a:endParaRPr lang="en-US" dirty="0"/>
          </a:p>
        </p:txBody>
      </p:sp>
      <p:sp>
        <p:nvSpPr>
          <p:cNvPr id="3" name="Rectangle 2"/>
          <p:cNvSpPr/>
          <p:nvPr/>
        </p:nvSpPr>
        <p:spPr>
          <a:xfrm>
            <a:off x="4924925" y="3692968"/>
            <a:ext cx="6096000" cy="1200329"/>
          </a:xfrm>
          <a:prstGeom prst="rect">
            <a:avLst/>
          </a:prstGeom>
        </p:spPr>
        <p:txBody>
          <a:bodyPr>
            <a:spAutoFit/>
          </a:bodyPr>
          <a:lstStyle/>
          <a:p>
            <a:r>
              <a:rPr lang="en-US" b="0" i="0" u="none" strike="noStrike" baseline="0" dirty="0">
                <a:latin typeface="Melior"/>
              </a:rPr>
              <a:t>In Locke’s original treatment of the </a:t>
            </a:r>
            <a:r>
              <a:rPr lang="en-US" b="0" i="1" u="none" strike="noStrike" baseline="0" dirty="0">
                <a:latin typeface="Melior-Italic"/>
              </a:rPr>
              <a:t>argumentum ad </a:t>
            </a:r>
            <a:r>
              <a:rPr lang="en-US" b="0" i="1" u="none" strike="noStrike" baseline="0" dirty="0" err="1">
                <a:latin typeface="Melior-Italic"/>
              </a:rPr>
              <a:t>verecundiam</a:t>
            </a:r>
            <a:r>
              <a:rPr lang="en-US" b="0" i="0" u="none" strike="noStrike" baseline="0" dirty="0">
                <a:latin typeface="Melior"/>
              </a:rPr>
              <a:t>,</a:t>
            </a:r>
            <a:r>
              <a:rPr lang="en-US" b="0" i="0" u="none" strike="noStrike" dirty="0">
                <a:latin typeface="Melior"/>
              </a:rPr>
              <a:t> </a:t>
            </a:r>
            <a:r>
              <a:rPr lang="en-US" b="0" i="0" u="none" strike="noStrike" baseline="0" dirty="0">
                <a:latin typeface="Melior"/>
              </a:rPr>
              <a:t>he points out that ‘people may draw on someone of eminence’, using</a:t>
            </a:r>
            <a:r>
              <a:rPr lang="en-US" b="0" i="0" u="none" strike="noStrike" dirty="0">
                <a:latin typeface="Melior"/>
              </a:rPr>
              <a:t> </a:t>
            </a:r>
            <a:r>
              <a:rPr lang="en-US" b="0" i="0" u="none" strike="noStrike" baseline="0" dirty="0">
                <a:latin typeface="Melior"/>
              </a:rPr>
              <a:t>that person’s word as backing for a claim.</a:t>
            </a:r>
            <a:endParaRPr lang="en-US" dirty="0"/>
          </a:p>
        </p:txBody>
      </p:sp>
      <p:pic>
        <p:nvPicPr>
          <p:cNvPr id="8194" name="Picture 2" descr="Image result for john lock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9516" y="3264570"/>
            <a:ext cx="2470482" cy="2470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1560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612775" y="1812881"/>
            <a:ext cx="4355431" cy="3970318"/>
          </a:xfrm>
          <a:prstGeom prst="rect">
            <a:avLst/>
          </a:prstGeom>
        </p:spPr>
        <p:txBody>
          <a:bodyPr wrap="square">
            <a:spAutoFit/>
          </a:bodyPr>
          <a:lstStyle/>
          <a:p>
            <a:r>
              <a:rPr lang="en-US" b="0" i="0" u="none" strike="noStrike" baseline="0" dirty="0">
                <a:latin typeface="Melior"/>
              </a:rPr>
              <a:t>This gives weight or</a:t>
            </a:r>
            <a:r>
              <a:rPr lang="en-US" b="0" i="0" u="none" strike="noStrike" dirty="0">
                <a:latin typeface="Melior"/>
              </a:rPr>
              <a:t> </a:t>
            </a:r>
            <a:r>
              <a:rPr lang="en-US" b="0" i="0" u="none" strike="noStrike" baseline="0" dirty="0">
                <a:latin typeface="Melior"/>
              </a:rPr>
              <a:t>power to the argument because the audience, feeling an appropriate</a:t>
            </a:r>
            <a:r>
              <a:rPr lang="en-US" b="0" i="0" u="none" strike="noStrike" dirty="0">
                <a:latin typeface="Melior"/>
              </a:rPr>
              <a:t> </a:t>
            </a:r>
            <a:r>
              <a:rPr lang="en-US" b="0" i="0" u="none" strike="noStrike" baseline="0" dirty="0">
                <a:latin typeface="Melior"/>
              </a:rPr>
              <a:t>awe in the face of such an eminent authority, would be ashamed</a:t>
            </a:r>
            <a:r>
              <a:rPr lang="en-US" b="0" i="0" u="none" strike="noStrike" dirty="0">
                <a:latin typeface="Melior"/>
              </a:rPr>
              <a:t> </a:t>
            </a:r>
            <a:r>
              <a:rPr lang="en-US" b="0" i="0" u="none" strike="noStrike" baseline="0" dirty="0">
                <a:latin typeface="Melior"/>
              </a:rPr>
              <a:t>to challenge that person’s word and hence is led to accept the argument.</a:t>
            </a:r>
          </a:p>
          <a:p>
            <a:endParaRPr lang="en-US" b="0" i="0" u="none" strike="noStrike" baseline="0" dirty="0">
              <a:latin typeface="Melior"/>
            </a:endParaRPr>
          </a:p>
          <a:p>
            <a:r>
              <a:rPr lang="en-US" b="0" i="0" u="none" strike="noStrike" baseline="0" dirty="0">
                <a:latin typeface="Melior"/>
              </a:rPr>
              <a:t>Locke suggests that there is something problematic about</a:t>
            </a:r>
            <a:r>
              <a:rPr lang="en-US" b="0" i="0" u="none" strike="noStrike" dirty="0">
                <a:latin typeface="Melior"/>
              </a:rPr>
              <a:t> </a:t>
            </a:r>
            <a:r>
              <a:rPr lang="en-US" b="0" i="0" u="none" strike="noStrike" baseline="0" dirty="0">
                <a:latin typeface="Melior"/>
              </a:rPr>
              <a:t>this persuasive move, ‘</a:t>
            </a:r>
            <a:r>
              <a:rPr lang="en-US" dirty="0">
                <a:latin typeface="Melior"/>
              </a:rPr>
              <a:t>There is something clearly coercive going on in this’;  and </a:t>
            </a:r>
            <a:r>
              <a:rPr lang="en-US" b="0" i="0" u="none" strike="noStrike" baseline="0" dirty="0">
                <a:latin typeface="Melior"/>
              </a:rPr>
              <a:t>he is right to think so</a:t>
            </a:r>
          </a:p>
          <a:p>
            <a:endParaRPr lang="en-US" dirty="0">
              <a:latin typeface="Melior"/>
            </a:endParaRPr>
          </a:p>
          <a:p>
            <a:r>
              <a:rPr lang="en-US" b="0" i="0" u="none" strike="noStrike" baseline="0" dirty="0">
                <a:latin typeface="Melior"/>
              </a:rPr>
              <a:t>…</a:t>
            </a:r>
            <a:endParaRPr lang="en-US" dirty="0"/>
          </a:p>
        </p:txBody>
      </p:sp>
      <p:sp>
        <p:nvSpPr>
          <p:cNvPr id="3" name="AutoShape 2" descr="Image result for authority expe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authority exper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Image result for authority exper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4" name="Picture 8"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3503" y="1723350"/>
            <a:ext cx="4460488" cy="306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10290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5524484" y="1905101"/>
            <a:ext cx="6096000" cy="2862322"/>
          </a:xfrm>
          <a:prstGeom prst="rect">
            <a:avLst/>
          </a:prstGeom>
        </p:spPr>
        <p:txBody>
          <a:bodyPr>
            <a:spAutoFit/>
          </a:bodyPr>
          <a:lstStyle/>
          <a:p>
            <a:r>
              <a:rPr lang="en-US" b="0" i="0" u="none" strike="noStrike" baseline="0" dirty="0">
                <a:latin typeface="Melior"/>
                <a:cs typeface="Arial" panose="020B0604020202020204" pitchFamily="34" charset="0"/>
              </a:rPr>
              <a:t>Locke is vague, though, in regard to the nature of the authority</a:t>
            </a:r>
            <a:r>
              <a:rPr lang="en-US" b="0" i="0" u="none" strike="noStrike" dirty="0">
                <a:latin typeface="Melior"/>
                <a:cs typeface="Arial" panose="020B0604020202020204" pitchFamily="34" charset="0"/>
              </a:rPr>
              <a:t> </a:t>
            </a:r>
            <a:r>
              <a:rPr lang="en-US" b="0" i="0" u="none" strike="noStrike" baseline="0" dirty="0">
                <a:latin typeface="Melior"/>
                <a:cs typeface="Arial" panose="020B0604020202020204" pitchFamily="34" charset="0"/>
              </a:rPr>
              <a:t>involved. </a:t>
            </a:r>
          </a:p>
          <a:p>
            <a:endParaRPr lang="en-US" dirty="0">
              <a:latin typeface="Melior"/>
              <a:cs typeface="Arial" panose="020B0604020202020204" pitchFamily="34" charset="0"/>
            </a:endParaRPr>
          </a:p>
          <a:p>
            <a:r>
              <a:rPr lang="en-US" b="0" i="0" u="none" strike="noStrike" baseline="0" dirty="0">
                <a:latin typeface="Melior"/>
                <a:cs typeface="Arial" panose="020B0604020202020204" pitchFamily="34" charset="0"/>
              </a:rPr>
              <a:t>His description involves more than just knowledge; it </a:t>
            </a:r>
            <a:r>
              <a:rPr lang="en-US" dirty="0">
                <a:latin typeface="Melior"/>
                <a:cs typeface="Arial" panose="020B0604020202020204" pitchFamily="34" charset="0"/>
              </a:rPr>
              <a:t>includes, for instance, prestige and fame, which could derive from many sources. </a:t>
            </a:r>
          </a:p>
          <a:p>
            <a:endParaRPr lang="en-US" dirty="0">
              <a:latin typeface="Melior"/>
              <a:cs typeface="Arial" panose="020B0604020202020204" pitchFamily="34" charset="0"/>
            </a:endParaRPr>
          </a:p>
          <a:p>
            <a:r>
              <a:rPr lang="en-US" dirty="0">
                <a:latin typeface="Melior"/>
                <a:cs typeface="Arial" panose="020B0604020202020204" pitchFamily="34" charset="0"/>
              </a:rPr>
              <a:t>We can imagine, for example, how social standing would have carried more weight in Locke’s time (the late 1600s)</a:t>
            </a:r>
          </a:p>
          <a:p>
            <a:r>
              <a:rPr lang="en-US" dirty="0">
                <a:latin typeface="Melior"/>
                <a:cs typeface="Arial" panose="020B0604020202020204" pitchFamily="34" charset="0"/>
              </a:rPr>
              <a:t>than it might today</a:t>
            </a:r>
          </a:p>
        </p:txBody>
      </p:sp>
      <p:pic>
        <p:nvPicPr>
          <p:cNvPr id="10242" name="Picture 2" descr="Image result for lockes 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795" y="1155032"/>
            <a:ext cx="2897849" cy="5702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1438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1548063" y="1347589"/>
            <a:ext cx="6096000" cy="4370427"/>
          </a:xfrm>
          <a:prstGeom prst="rect">
            <a:avLst/>
          </a:prstGeom>
        </p:spPr>
        <p:txBody>
          <a:bodyPr>
            <a:spAutoFit/>
          </a:bodyPr>
          <a:lstStyle/>
          <a:p>
            <a:r>
              <a:rPr lang="en-US" b="0" i="0" u="none" strike="noStrike" baseline="0" dirty="0">
                <a:solidFill>
                  <a:srgbClr val="000000"/>
                </a:solidFill>
                <a:latin typeface="Melior"/>
              </a:rPr>
              <a:t>What Locke may have in mind here is the way</a:t>
            </a:r>
            <a:r>
              <a:rPr lang="en-US" b="0" i="0" u="none" strike="noStrike" dirty="0">
                <a:solidFill>
                  <a:srgbClr val="000000"/>
                </a:solidFill>
                <a:latin typeface="Melior"/>
              </a:rPr>
              <a:t> </a:t>
            </a:r>
            <a:r>
              <a:rPr lang="en-US" b="0" i="0" u="none" strike="noStrike" baseline="0" dirty="0">
                <a:solidFill>
                  <a:srgbClr val="000000"/>
                </a:solidFill>
                <a:latin typeface="Melior"/>
              </a:rPr>
              <a:t>people would defer to others who were thought to have greater</a:t>
            </a:r>
            <a:r>
              <a:rPr lang="en-US" b="0" i="0" u="none" strike="noStrike" dirty="0">
                <a:solidFill>
                  <a:srgbClr val="000000"/>
                </a:solidFill>
                <a:latin typeface="Melior"/>
              </a:rPr>
              <a:t> </a:t>
            </a:r>
            <a:r>
              <a:rPr lang="en-US" b="0" i="0" u="none" strike="noStrike" baseline="0" dirty="0">
                <a:solidFill>
                  <a:srgbClr val="000000"/>
                </a:solidFill>
                <a:latin typeface="Melior"/>
              </a:rPr>
              <a:t>status. </a:t>
            </a:r>
          </a:p>
          <a:p>
            <a:endParaRPr lang="en-US" dirty="0">
              <a:solidFill>
                <a:srgbClr val="000000"/>
              </a:solidFill>
              <a:latin typeface="Melior"/>
            </a:endParaRPr>
          </a:p>
          <a:p>
            <a:r>
              <a:rPr lang="en-US" b="0" i="0" u="none" strike="noStrike" baseline="0" dirty="0">
                <a:solidFill>
                  <a:srgbClr val="000000"/>
                </a:solidFill>
                <a:latin typeface="Melior"/>
              </a:rPr>
              <a:t>A clear example is the way scholars in the mediaeval world</a:t>
            </a:r>
            <a:r>
              <a:rPr lang="en-US" b="0" i="0" u="none" strike="noStrike" dirty="0">
                <a:solidFill>
                  <a:srgbClr val="000000"/>
                </a:solidFill>
                <a:latin typeface="Melior"/>
              </a:rPr>
              <a:t> </a:t>
            </a:r>
            <a:r>
              <a:rPr lang="en-US" b="0" i="0" u="none" strike="noStrike" baseline="0" dirty="0">
                <a:solidFill>
                  <a:srgbClr val="000000"/>
                </a:solidFill>
                <a:latin typeface="Melior"/>
              </a:rPr>
              <a:t>deferred to the authority of Aristotle.</a:t>
            </a:r>
            <a:endParaRPr lang="en-US" sz="800" dirty="0">
              <a:solidFill>
                <a:srgbClr val="408080"/>
              </a:solidFill>
              <a:latin typeface="Melior"/>
            </a:endParaRPr>
          </a:p>
          <a:p>
            <a:endParaRPr lang="en-US" sz="800" b="0" i="0" u="none" strike="noStrike" baseline="0" dirty="0">
              <a:solidFill>
                <a:srgbClr val="408080"/>
              </a:solidFill>
              <a:latin typeface="Melior"/>
            </a:endParaRPr>
          </a:p>
          <a:p>
            <a:br>
              <a:rPr lang="en-US" b="0" i="0" u="none" strike="noStrike" baseline="0" dirty="0">
                <a:solidFill>
                  <a:srgbClr val="000000"/>
                </a:solidFill>
                <a:latin typeface="Melior"/>
              </a:rPr>
            </a:br>
            <a:r>
              <a:rPr lang="en-US" b="0" i="0" u="none" strike="noStrike" baseline="0" dirty="0">
                <a:solidFill>
                  <a:srgbClr val="000000"/>
                </a:solidFill>
                <a:latin typeface="Melior"/>
              </a:rPr>
              <a:t>To illustrate this: we can also think about the</a:t>
            </a:r>
            <a:r>
              <a:rPr lang="en-US" b="0" i="0" u="none" strike="noStrike" dirty="0">
                <a:solidFill>
                  <a:srgbClr val="000000"/>
                </a:solidFill>
                <a:latin typeface="Melior"/>
              </a:rPr>
              <a:t> </a:t>
            </a:r>
            <a:r>
              <a:rPr lang="en-US" b="0" i="0" u="none" strike="noStrike" baseline="0" dirty="0">
                <a:solidFill>
                  <a:srgbClr val="000000"/>
                </a:solidFill>
                <a:latin typeface="Melior"/>
              </a:rPr>
              <a:t>kind of authority that would have been exercised by</a:t>
            </a:r>
            <a:r>
              <a:rPr lang="en-US" b="0" i="0" u="none" strike="noStrike" dirty="0">
                <a:solidFill>
                  <a:srgbClr val="000000"/>
                </a:solidFill>
                <a:latin typeface="Melior"/>
              </a:rPr>
              <a:t> a king or the pope; or in general a person </a:t>
            </a:r>
            <a:r>
              <a:rPr lang="en-US" b="0" i="0" u="none" strike="noStrike" baseline="0" dirty="0">
                <a:solidFill>
                  <a:srgbClr val="000000"/>
                </a:solidFill>
                <a:latin typeface="Melior"/>
              </a:rPr>
              <a:t>who had enormous political power. </a:t>
            </a:r>
          </a:p>
          <a:p>
            <a:endParaRPr lang="en-US" dirty="0">
              <a:solidFill>
                <a:srgbClr val="000000"/>
              </a:solidFill>
              <a:latin typeface="Melior"/>
            </a:endParaRPr>
          </a:p>
          <a:p>
            <a:r>
              <a:rPr lang="en-US" b="0" i="0" u="none" strike="noStrike" baseline="0" dirty="0">
                <a:solidFill>
                  <a:srgbClr val="000000"/>
                </a:solidFill>
                <a:latin typeface="Melior"/>
              </a:rPr>
              <a:t>His saying something would</a:t>
            </a:r>
            <a:r>
              <a:rPr lang="en-US" b="0" i="0" u="none" strike="noStrike" dirty="0">
                <a:solidFill>
                  <a:srgbClr val="000000"/>
                </a:solidFill>
                <a:latin typeface="Melior"/>
              </a:rPr>
              <a:t> </a:t>
            </a:r>
            <a:r>
              <a:rPr lang="en-US" b="0" i="0" u="none" strike="noStrike" baseline="0" dirty="0">
                <a:solidFill>
                  <a:srgbClr val="000000"/>
                </a:solidFill>
                <a:latin typeface="Melior"/>
              </a:rPr>
              <a:t>be a reason for acting on the assumption that it was the case, even</a:t>
            </a:r>
            <a:r>
              <a:rPr lang="en-US" b="0" i="0" u="none" strike="noStrike" dirty="0">
                <a:solidFill>
                  <a:srgbClr val="000000"/>
                </a:solidFill>
                <a:latin typeface="Melior"/>
              </a:rPr>
              <a:t> </a:t>
            </a:r>
            <a:r>
              <a:rPr lang="en-US" b="0" i="0" u="none" strike="noStrike" baseline="0" dirty="0">
                <a:solidFill>
                  <a:srgbClr val="000000"/>
                </a:solidFill>
                <a:latin typeface="Melior"/>
              </a:rPr>
              <a:t>if it was not a reason for believing it</a:t>
            </a:r>
            <a:endParaRPr lang="en-US" dirty="0"/>
          </a:p>
        </p:txBody>
      </p:sp>
      <p:pic>
        <p:nvPicPr>
          <p:cNvPr id="11266" name="Picture 2" descr="Image result for authority aristot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49915" y="1347589"/>
            <a:ext cx="2732044" cy="342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6168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906379" y="2334126"/>
            <a:ext cx="3793958" cy="2031325"/>
          </a:xfrm>
          <a:prstGeom prst="rect">
            <a:avLst/>
          </a:prstGeom>
        </p:spPr>
        <p:txBody>
          <a:bodyPr wrap="square">
            <a:spAutoFit/>
          </a:bodyPr>
          <a:lstStyle/>
          <a:p>
            <a:r>
              <a:rPr lang="en-US" b="0" i="0" u="none" strike="noStrike" baseline="0" dirty="0">
                <a:latin typeface="Melior"/>
              </a:rPr>
              <a:t>This is clearly one </a:t>
            </a:r>
            <a:r>
              <a:rPr lang="en-US" b="0" i="1" u="none" strike="noStrike" baseline="0" dirty="0">
                <a:latin typeface="Melior-Italic"/>
              </a:rPr>
              <a:t>type </a:t>
            </a:r>
            <a:r>
              <a:rPr lang="en-US" b="0" i="0" u="none" strike="noStrike" baseline="0" dirty="0">
                <a:latin typeface="Melior"/>
              </a:rPr>
              <a:t>of authority that we must consider when</a:t>
            </a:r>
            <a:r>
              <a:rPr lang="en-US" b="0" i="0" u="none" strike="noStrike" dirty="0">
                <a:latin typeface="Melior"/>
              </a:rPr>
              <a:t> </a:t>
            </a:r>
            <a:r>
              <a:rPr lang="en-US" b="0" i="0" u="none" strike="noStrike" baseline="0" dirty="0">
                <a:latin typeface="Melior"/>
              </a:rPr>
              <a:t>discussing the </a:t>
            </a:r>
            <a:r>
              <a:rPr lang="en-US" b="0" i="1" u="none" strike="noStrike" baseline="0" dirty="0">
                <a:latin typeface="Melior-Italic"/>
              </a:rPr>
              <a:t>ad </a:t>
            </a:r>
            <a:r>
              <a:rPr lang="en-US" b="0" i="1" u="none" strike="noStrike" baseline="0" dirty="0" err="1">
                <a:latin typeface="Melior-Italic"/>
              </a:rPr>
              <a:t>verecundiam</a:t>
            </a:r>
            <a:r>
              <a:rPr lang="en-US" b="0" i="0" u="none" strike="noStrike" baseline="0" dirty="0">
                <a:latin typeface="Melior"/>
              </a:rPr>
              <a:t>. </a:t>
            </a:r>
          </a:p>
          <a:p>
            <a:endParaRPr lang="en-US" dirty="0">
              <a:latin typeface="Melior"/>
            </a:endParaRPr>
          </a:p>
          <a:p>
            <a:r>
              <a:rPr lang="en-US" b="0" i="0" u="none" strike="noStrike" baseline="0" dirty="0">
                <a:latin typeface="Melior"/>
              </a:rPr>
              <a:t>We might call this the ‘argument</a:t>
            </a:r>
            <a:r>
              <a:rPr lang="en-US" b="0" i="0" u="none" strike="noStrike" dirty="0">
                <a:latin typeface="Melior"/>
              </a:rPr>
              <a:t> </a:t>
            </a:r>
            <a:r>
              <a:rPr lang="en-US" b="0" i="1" u="none" strike="noStrike" baseline="0" dirty="0">
                <a:latin typeface="Melior-Italic"/>
              </a:rPr>
              <a:t>of </a:t>
            </a:r>
            <a:r>
              <a:rPr lang="en-US" b="0" i="0" u="none" strike="noStrike" baseline="0" dirty="0">
                <a:latin typeface="Melior"/>
              </a:rPr>
              <a:t>authority’, which stems from the particular position a person</a:t>
            </a:r>
            <a:r>
              <a:rPr lang="en-US" b="0" i="0" u="none" strike="noStrike" dirty="0">
                <a:latin typeface="Melior"/>
              </a:rPr>
              <a:t> </a:t>
            </a:r>
            <a:r>
              <a:rPr lang="en-US" b="0" i="0" u="none" strike="noStrike" baseline="0" dirty="0">
                <a:latin typeface="Melior"/>
              </a:rPr>
              <a:t>holds.</a:t>
            </a:r>
            <a:endParaRPr lang="en-US" dirty="0"/>
          </a:p>
        </p:txBody>
      </p:sp>
      <p:pic>
        <p:nvPicPr>
          <p:cNvPr id="12290" name="Picture 2" descr="Image result for ad verecundi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794" y="1291390"/>
            <a:ext cx="5226718" cy="3920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63147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7393824" y="2029700"/>
            <a:ext cx="3798936" cy="2585323"/>
          </a:xfrm>
          <a:prstGeom prst="rect">
            <a:avLst/>
          </a:prstGeom>
        </p:spPr>
        <p:txBody>
          <a:bodyPr wrap="square">
            <a:spAutoFit/>
          </a:bodyPr>
          <a:lstStyle/>
          <a:p>
            <a:r>
              <a:rPr lang="en-US" b="0" i="0" u="none" strike="noStrike" baseline="0" dirty="0">
                <a:latin typeface="Melior"/>
              </a:rPr>
              <a:t>Modern treatments, however, tend to stress the cognitive</a:t>
            </a:r>
            <a:r>
              <a:rPr lang="en-US" b="0" i="0" u="none" strike="noStrike" dirty="0">
                <a:latin typeface="Melior"/>
              </a:rPr>
              <a:t> </a:t>
            </a:r>
            <a:r>
              <a:rPr lang="en-US" b="0" i="0" u="none" strike="noStrike" baseline="0" dirty="0">
                <a:latin typeface="Melior"/>
              </a:rPr>
              <a:t>element in authority arguments and restrict the </a:t>
            </a:r>
            <a:r>
              <a:rPr lang="en-US" b="0" i="1" u="none" strike="noStrike" baseline="0" dirty="0">
                <a:latin typeface="Melior-Italic"/>
              </a:rPr>
              <a:t>ad </a:t>
            </a:r>
            <a:r>
              <a:rPr lang="en-US" i="1" dirty="0">
                <a:latin typeface="Melior-Italic"/>
              </a:rPr>
              <a:t> </a:t>
            </a:r>
            <a:r>
              <a:rPr lang="en-US" i="1" dirty="0" err="1">
                <a:latin typeface="Melior-Italic"/>
              </a:rPr>
              <a:t>v</a:t>
            </a:r>
            <a:r>
              <a:rPr lang="en-US" b="0" i="1" u="none" strike="noStrike" baseline="0" dirty="0" err="1">
                <a:latin typeface="Melior-Italic"/>
              </a:rPr>
              <a:t>erecundiam</a:t>
            </a:r>
            <a:r>
              <a:rPr lang="en-US" i="1" dirty="0">
                <a:latin typeface="Melior-Italic"/>
              </a:rPr>
              <a:t> </a:t>
            </a:r>
            <a:r>
              <a:rPr lang="en-US" b="0" i="0" u="none" strike="noStrike" baseline="0" dirty="0">
                <a:latin typeface="Melior"/>
              </a:rPr>
              <a:t>to arguments that draw on authorities for specific kinds of knowledge</a:t>
            </a:r>
            <a:r>
              <a:rPr lang="en-US" b="0" i="0" u="none" strike="noStrike" dirty="0">
                <a:latin typeface="Melior"/>
              </a:rPr>
              <a:t> </a:t>
            </a:r>
            <a:r>
              <a:rPr lang="en-US" b="0" i="0" u="none" strike="noStrike" baseline="0" dirty="0">
                <a:latin typeface="Melior"/>
              </a:rPr>
              <a:t>that it is not possible to provide in any other way, such as</a:t>
            </a:r>
            <a:r>
              <a:rPr lang="en-US" b="0" i="0" u="none" strike="noStrike" dirty="0">
                <a:latin typeface="Melior"/>
              </a:rPr>
              <a:t> </a:t>
            </a:r>
            <a:r>
              <a:rPr lang="en-US" b="0" i="0" u="none" strike="noStrike" baseline="0" dirty="0">
                <a:latin typeface="Melior"/>
              </a:rPr>
              <a:t>the appeal to the </a:t>
            </a:r>
            <a:r>
              <a:rPr lang="en-US" dirty="0">
                <a:latin typeface="Melior"/>
              </a:rPr>
              <a:t>doctor</a:t>
            </a:r>
            <a:r>
              <a:rPr lang="en-US" b="0" i="0" u="none" strike="noStrike" baseline="0" dirty="0">
                <a:latin typeface="Melior"/>
              </a:rPr>
              <a:t> discussed earlier.</a:t>
            </a:r>
            <a:endParaRPr lang="en-US" dirty="0"/>
          </a:p>
        </p:txBody>
      </p:sp>
      <p:pic>
        <p:nvPicPr>
          <p:cNvPr id="13314" name="Picture 2" descr="Image result for ad verecundiam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839" y="1724218"/>
            <a:ext cx="5667709" cy="425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6289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1548063" y="2213811"/>
            <a:ext cx="3922295" cy="2308324"/>
          </a:xfrm>
          <a:prstGeom prst="rect">
            <a:avLst/>
          </a:prstGeom>
        </p:spPr>
        <p:txBody>
          <a:bodyPr wrap="square">
            <a:spAutoFit/>
          </a:bodyPr>
          <a:lstStyle/>
          <a:p>
            <a:r>
              <a:rPr lang="en-US" b="0" i="0" u="none" strike="noStrike" baseline="0" dirty="0">
                <a:latin typeface="Melior"/>
              </a:rPr>
              <a:t>Here, the person has</a:t>
            </a:r>
            <a:r>
              <a:rPr lang="en-US" b="0" i="0" u="none" strike="noStrike" dirty="0">
                <a:latin typeface="Melior"/>
              </a:rPr>
              <a:t> </a:t>
            </a:r>
            <a:r>
              <a:rPr lang="en-US" b="0" i="0" u="none" strike="noStrike" baseline="0" dirty="0">
                <a:latin typeface="Melior"/>
              </a:rPr>
              <a:t>eminence by virtue of possessing a type of expertise that is not generally</a:t>
            </a:r>
            <a:r>
              <a:rPr lang="en-US" b="0" i="0" u="none" strike="noStrike" dirty="0">
                <a:latin typeface="Melior"/>
              </a:rPr>
              <a:t> </a:t>
            </a:r>
            <a:r>
              <a:rPr lang="en-US" b="0" i="0" u="none" strike="noStrike" baseline="0" dirty="0">
                <a:latin typeface="Melior"/>
              </a:rPr>
              <a:t>available. </a:t>
            </a:r>
          </a:p>
          <a:p>
            <a:endParaRPr lang="en-US" dirty="0">
              <a:latin typeface="Melior"/>
            </a:endParaRPr>
          </a:p>
          <a:p>
            <a:r>
              <a:rPr lang="en-US" b="0" i="0" u="none" strike="noStrike" baseline="0" dirty="0">
                <a:latin typeface="Melior"/>
              </a:rPr>
              <a:t>For this reason, Modern Appeals to Authorities are often</a:t>
            </a:r>
            <a:r>
              <a:rPr lang="en-US" dirty="0">
                <a:latin typeface="Melior"/>
              </a:rPr>
              <a:t> </a:t>
            </a:r>
            <a:r>
              <a:rPr lang="en-US" b="0" i="0" u="none" strike="noStrike" baseline="0" dirty="0">
                <a:latin typeface="Melior"/>
              </a:rPr>
              <a:t>called Appeals to Experts. </a:t>
            </a:r>
            <a:endParaRPr lang="en-US" dirty="0"/>
          </a:p>
        </p:txBody>
      </p:sp>
      <p:pic>
        <p:nvPicPr>
          <p:cNvPr id="14338" name="Picture 2" descr="Image result for appeal to experts falla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640" y="1820695"/>
            <a:ext cx="5448300" cy="347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2200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6882064" y="1949117"/>
            <a:ext cx="4700337" cy="3970318"/>
          </a:xfrm>
          <a:prstGeom prst="rect">
            <a:avLst/>
          </a:prstGeom>
        </p:spPr>
        <p:txBody>
          <a:bodyPr wrap="square">
            <a:spAutoFit/>
          </a:bodyPr>
          <a:lstStyle/>
          <a:p>
            <a:r>
              <a:rPr lang="en-US" b="0" i="0" u="none" strike="noStrike" baseline="0" dirty="0">
                <a:latin typeface="Melior"/>
              </a:rPr>
              <a:t>A person or source is in a position of expertise </a:t>
            </a:r>
            <a:r>
              <a:rPr lang="en-US" dirty="0">
                <a:latin typeface="Melior"/>
              </a:rPr>
              <a:t>if her position in a field of knowledge is such that her pronouncements</a:t>
            </a:r>
          </a:p>
          <a:p>
            <a:r>
              <a:rPr lang="en-US" dirty="0">
                <a:latin typeface="Melior"/>
              </a:rPr>
              <a:t>are likely to have a higher rate of success or accuracy than those of a non-expert </a:t>
            </a:r>
          </a:p>
          <a:p>
            <a:endParaRPr lang="en-US" dirty="0">
              <a:latin typeface="Melior"/>
            </a:endParaRPr>
          </a:p>
          <a:p>
            <a:r>
              <a:rPr lang="en-US" dirty="0">
                <a:latin typeface="Melior"/>
              </a:rPr>
              <a:t>Examples:</a:t>
            </a:r>
          </a:p>
          <a:p>
            <a:endParaRPr lang="en-US" dirty="0">
              <a:latin typeface="Melior"/>
            </a:endParaRPr>
          </a:p>
          <a:p>
            <a:r>
              <a:rPr lang="en-US" dirty="0">
                <a:latin typeface="Melior"/>
              </a:rPr>
              <a:t>Doctor</a:t>
            </a:r>
          </a:p>
          <a:p>
            <a:r>
              <a:rPr lang="en-US" dirty="0">
                <a:latin typeface="Melior"/>
              </a:rPr>
              <a:t>Chemist</a:t>
            </a:r>
          </a:p>
          <a:p>
            <a:r>
              <a:rPr lang="en-US" dirty="0">
                <a:latin typeface="Melior"/>
              </a:rPr>
              <a:t>Physicist</a:t>
            </a:r>
          </a:p>
          <a:p>
            <a:r>
              <a:rPr lang="en-US" dirty="0">
                <a:latin typeface="Melior"/>
              </a:rPr>
              <a:t>Mechanic</a:t>
            </a:r>
          </a:p>
          <a:p>
            <a:r>
              <a:rPr lang="en-US" dirty="0">
                <a:latin typeface="Melior"/>
              </a:rPr>
              <a:t>…..</a:t>
            </a:r>
          </a:p>
          <a:p>
            <a:endParaRPr lang="en-US" dirty="0">
              <a:latin typeface="Melior"/>
            </a:endParaRPr>
          </a:p>
        </p:txBody>
      </p:sp>
      <p:pic>
        <p:nvPicPr>
          <p:cNvPr id="1536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089" y="1207863"/>
            <a:ext cx="5226551" cy="3919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5032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3" name="Rectangle 2"/>
          <p:cNvSpPr/>
          <p:nvPr/>
        </p:nvSpPr>
        <p:spPr>
          <a:xfrm>
            <a:off x="1275348" y="1788696"/>
            <a:ext cx="3280610" cy="2585323"/>
          </a:xfrm>
          <a:prstGeom prst="rect">
            <a:avLst/>
          </a:prstGeom>
        </p:spPr>
        <p:txBody>
          <a:bodyPr wrap="square">
            <a:spAutoFit/>
          </a:bodyPr>
          <a:lstStyle/>
          <a:p>
            <a:r>
              <a:rPr lang="en-US" b="0" i="0" u="none" strike="noStrike" baseline="0" dirty="0">
                <a:latin typeface="Melior"/>
              </a:rPr>
              <a:t>So an expert</a:t>
            </a:r>
            <a:r>
              <a:rPr lang="en-US" b="0" i="0" u="none" strike="noStrike" dirty="0">
                <a:latin typeface="Melior"/>
              </a:rPr>
              <a:t> is characterized, at minimum (we will return to this point later on) by having expertise (knowledge) and experience.</a:t>
            </a:r>
            <a:endParaRPr lang="en-US" b="0" i="0" u="none" strike="noStrike" baseline="0" dirty="0">
              <a:latin typeface="Melior"/>
            </a:endParaRPr>
          </a:p>
          <a:p>
            <a:endParaRPr lang="en-US" b="0" i="0" u="none" strike="noStrike" baseline="0" dirty="0">
              <a:latin typeface="Melior"/>
            </a:endParaRPr>
          </a:p>
          <a:p>
            <a:r>
              <a:rPr lang="en-US" b="0" i="0" u="none" strike="noStrike" baseline="0" dirty="0">
                <a:latin typeface="Melior"/>
              </a:rPr>
              <a:t>The</a:t>
            </a:r>
            <a:r>
              <a:rPr lang="en-US" b="0" i="0" u="none" strike="noStrike" dirty="0">
                <a:latin typeface="Melior"/>
              </a:rPr>
              <a:t> combination of these factors </a:t>
            </a:r>
            <a:r>
              <a:rPr lang="en-US" b="0" i="0" u="none" strike="noStrike" baseline="0" dirty="0">
                <a:latin typeface="Melior"/>
              </a:rPr>
              <a:t>has a particular influence</a:t>
            </a:r>
            <a:r>
              <a:rPr lang="en-US" b="0" i="0" u="none" strike="noStrike" dirty="0">
                <a:latin typeface="Melior"/>
              </a:rPr>
              <a:t> to</a:t>
            </a:r>
            <a:r>
              <a:rPr lang="en-US" b="0" i="0" u="none" strike="noStrike" baseline="0" dirty="0">
                <a:latin typeface="Melior"/>
              </a:rPr>
              <a:t> our minds…</a:t>
            </a:r>
            <a:endParaRPr lang="en-US" dirty="0"/>
          </a:p>
        </p:txBody>
      </p:sp>
      <p:pic>
        <p:nvPicPr>
          <p:cNvPr id="16386" name="Picture 2" descr="Image result for expe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0042" y="1909717"/>
            <a:ext cx="6157328" cy="303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2000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1958071" y="1820779"/>
            <a:ext cx="8053137" cy="3416320"/>
          </a:xfrm>
          <a:prstGeom prst="rect">
            <a:avLst/>
          </a:prstGeom>
        </p:spPr>
        <p:txBody>
          <a:bodyPr wrap="square">
            <a:spAutoFit/>
          </a:bodyPr>
          <a:lstStyle/>
          <a:p>
            <a:r>
              <a:rPr lang="en-US" b="0" i="0" u="none" strike="noStrike" baseline="0" dirty="0">
                <a:latin typeface="Melior"/>
              </a:rPr>
              <a:t>In the last two lectur</a:t>
            </a:r>
            <a:r>
              <a:rPr lang="en-US" dirty="0">
                <a:latin typeface="Melior"/>
              </a:rPr>
              <a:t>es we focused </a:t>
            </a:r>
            <a:r>
              <a:rPr lang="en-US" b="0" i="0" u="none" strike="noStrike" baseline="0" dirty="0">
                <a:latin typeface="Melior"/>
              </a:rPr>
              <a:t>on logical</a:t>
            </a:r>
            <a:r>
              <a:rPr lang="en-US" b="0" i="0" u="none" strike="noStrike" dirty="0">
                <a:latin typeface="Melior"/>
              </a:rPr>
              <a:t> fallacies. </a:t>
            </a:r>
          </a:p>
          <a:p>
            <a:endParaRPr lang="en-US" baseline="0" dirty="0">
              <a:latin typeface="Melior"/>
            </a:endParaRPr>
          </a:p>
          <a:p>
            <a:r>
              <a:rPr lang="en-US" b="0" i="0" u="none" strike="noStrike" dirty="0">
                <a:latin typeface="Melior"/>
              </a:rPr>
              <a:t>We distinguished four major categories of fallacies. </a:t>
            </a:r>
          </a:p>
          <a:p>
            <a:r>
              <a:rPr lang="en-US" b="0" i="0" u="none" strike="noStrike" dirty="0">
                <a:latin typeface="Melior"/>
              </a:rPr>
              <a:t>These are:</a:t>
            </a:r>
          </a:p>
          <a:p>
            <a:endParaRPr lang="en-US" b="0" i="0" u="none" strike="noStrike" dirty="0">
              <a:latin typeface="Melior"/>
            </a:endParaRPr>
          </a:p>
          <a:p>
            <a:pPr marL="342900" indent="-342900">
              <a:buAutoNum type="arabicPeriod"/>
            </a:pPr>
            <a:r>
              <a:rPr lang="en-US" dirty="0">
                <a:latin typeface="Melior"/>
              </a:rPr>
              <a:t>Fallacies of Diversion (</a:t>
            </a:r>
            <a:r>
              <a:rPr lang="en-US" i="1" dirty="0">
                <a:latin typeface="Melior"/>
              </a:rPr>
              <a:t>Straw Man, Red Herring, Irrelevant Conclusion</a:t>
            </a:r>
            <a:r>
              <a:rPr lang="en-US" dirty="0">
                <a:latin typeface="Melior"/>
              </a:rPr>
              <a:t>)</a:t>
            </a:r>
          </a:p>
          <a:p>
            <a:pPr marL="342900" indent="-342900">
              <a:buAutoNum type="arabicPeriod"/>
            </a:pPr>
            <a:r>
              <a:rPr lang="en-US" b="0" i="0" u="none" strike="noStrike" baseline="0" dirty="0">
                <a:latin typeface="Melior"/>
              </a:rPr>
              <a:t>Fallacies of Structure/Distribution (</a:t>
            </a:r>
            <a:r>
              <a:rPr lang="en-US" b="0" i="1" u="none" strike="noStrike" baseline="0" dirty="0">
                <a:latin typeface="Melior"/>
              </a:rPr>
              <a:t>Affirming</a:t>
            </a:r>
            <a:r>
              <a:rPr lang="en-US" b="0" i="1" u="none" strike="noStrike" dirty="0">
                <a:latin typeface="Melior"/>
              </a:rPr>
              <a:t> the Consequent, Denying the </a:t>
            </a:r>
            <a:r>
              <a:rPr lang="en-US" b="0" i="1" u="none" strike="noStrike" dirty="0" err="1">
                <a:latin typeface="Melior"/>
              </a:rPr>
              <a:t>Antecent</a:t>
            </a:r>
            <a:r>
              <a:rPr lang="en-US" b="0" i="1" u="none" strike="noStrike" dirty="0">
                <a:latin typeface="Melior"/>
              </a:rPr>
              <a:t>, Undistributed Middle, Illicit Major/Minor, Negativity</a:t>
            </a:r>
            <a:r>
              <a:rPr lang="en-US" b="0" i="0" u="none" strike="noStrike" dirty="0">
                <a:latin typeface="Melior"/>
              </a:rPr>
              <a:t>)</a:t>
            </a:r>
            <a:endParaRPr lang="en-US" b="0" i="0" u="none" strike="noStrike" baseline="0" dirty="0">
              <a:latin typeface="Melior"/>
            </a:endParaRPr>
          </a:p>
          <a:p>
            <a:pPr marL="342900" indent="-342900">
              <a:buAutoNum type="arabicPeriod"/>
            </a:pPr>
            <a:r>
              <a:rPr lang="en-US" dirty="0">
                <a:latin typeface="Melior"/>
              </a:rPr>
              <a:t>Fallacies of Language (</a:t>
            </a:r>
            <a:r>
              <a:rPr lang="en-US" i="1" dirty="0">
                <a:latin typeface="Melior"/>
              </a:rPr>
              <a:t>Amphiboly, Equivocation</a:t>
            </a:r>
            <a:r>
              <a:rPr lang="en-US" dirty="0">
                <a:latin typeface="Melior"/>
              </a:rPr>
              <a:t>)</a:t>
            </a:r>
          </a:p>
          <a:p>
            <a:pPr marL="342900" indent="-342900">
              <a:buAutoNum type="arabicPeriod"/>
            </a:pPr>
            <a:r>
              <a:rPr lang="en-US" dirty="0">
                <a:latin typeface="Melior"/>
              </a:rPr>
              <a:t>So called </a:t>
            </a:r>
            <a:r>
              <a:rPr lang="en-US" b="0" i="0" u="none" strike="noStrike" baseline="0" dirty="0">
                <a:latin typeface="Melior"/>
              </a:rPr>
              <a:t>‘</a:t>
            </a:r>
            <a:r>
              <a:rPr lang="en-US" b="0" i="1" u="none" strike="noStrike" baseline="0" dirty="0">
                <a:latin typeface="Melior-Italic"/>
              </a:rPr>
              <a:t>ad</a:t>
            </a:r>
            <a:r>
              <a:rPr lang="en-US" b="0" i="0" u="none" strike="noStrike" baseline="0" dirty="0">
                <a:latin typeface="Melior"/>
              </a:rPr>
              <a:t>’ arguments</a:t>
            </a:r>
            <a:r>
              <a:rPr lang="en-US" b="0" i="0" u="none" strike="noStrike" dirty="0">
                <a:latin typeface="Melior"/>
              </a:rPr>
              <a:t> (</a:t>
            </a:r>
            <a:r>
              <a:rPr lang="en-US" b="0" i="1" u="none" strike="noStrike" dirty="0">
                <a:latin typeface="Melior"/>
              </a:rPr>
              <a:t>Ad Hominem, Ad </a:t>
            </a:r>
            <a:r>
              <a:rPr lang="en-US" b="0" i="1" u="none" strike="noStrike" dirty="0" err="1">
                <a:latin typeface="Melior"/>
              </a:rPr>
              <a:t>Populum</a:t>
            </a:r>
            <a:r>
              <a:rPr lang="en-US" b="0" i="1" u="none" strike="noStrike" dirty="0">
                <a:latin typeface="Melior"/>
              </a:rPr>
              <a:t>, Ad </a:t>
            </a:r>
            <a:r>
              <a:rPr lang="en-US" b="0" i="1" u="none" strike="noStrike" dirty="0" err="1">
                <a:latin typeface="Melior"/>
              </a:rPr>
              <a:t>Baculum</a:t>
            </a:r>
            <a:r>
              <a:rPr lang="en-US" b="0" i="1" u="none" strike="noStrike" dirty="0">
                <a:latin typeface="Melior"/>
              </a:rPr>
              <a:t>, Ad </a:t>
            </a:r>
            <a:r>
              <a:rPr lang="en-US" b="0" i="1" u="none" strike="noStrike" dirty="0" err="1">
                <a:latin typeface="Melior"/>
              </a:rPr>
              <a:t>Misericordian</a:t>
            </a:r>
            <a:r>
              <a:rPr lang="en-US" b="0" i="1" u="none" strike="noStrike" dirty="0">
                <a:latin typeface="Melior"/>
              </a:rPr>
              <a:t>, Ad </a:t>
            </a:r>
            <a:r>
              <a:rPr lang="en-US" b="0" i="1" u="none" strike="noStrike" dirty="0" err="1">
                <a:latin typeface="Melior"/>
              </a:rPr>
              <a:t>Ignorantiam</a:t>
            </a:r>
            <a:r>
              <a:rPr lang="en-US" dirty="0">
                <a:latin typeface="Melior"/>
              </a:rPr>
              <a:t>).</a:t>
            </a:r>
            <a:r>
              <a:rPr lang="en-US" b="0" i="0" u="none" strike="noStrike" baseline="0" dirty="0">
                <a:latin typeface="Melior"/>
              </a:rPr>
              <a:t> </a:t>
            </a:r>
          </a:p>
          <a:p>
            <a:endParaRPr lang="en-US" dirty="0">
              <a:latin typeface="Melior"/>
            </a:endParaRPr>
          </a:p>
        </p:txBody>
      </p:sp>
    </p:spTree>
    <p:extLst>
      <p:ext uri="{BB962C8B-B14F-4D97-AF65-F5344CB8AC3E}">
        <p14:creationId xmlns:p14="http://schemas.microsoft.com/office/powerpoint/2010/main" val="9903245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7082590" y="1812758"/>
            <a:ext cx="3801979" cy="3139321"/>
          </a:xfrm>
          <a:prstGeom prst="rect">
            <a:avLst/>
          </a:prstGeom>
        </p:spPr>
        <p:txBody>
          <a:bodyPr wrap="square">
            <a:spAutoFit/>
          </a:bodyPr>
          <a:lstStyle/>
          <a:p>
            <a:r>
              <a:rPr lang="en-US" b="0" i="0" u="none" strike="noStrike" baseline="0" dirty="0">
                <a:latin typeface="Melior"/>
              </a:rPr>
              <a:t>So, when arguers appeal to</a:t>
            </a:r>
            <a:r>
              <a:rPr lang="en-US" b="0" i="0" u="none" strike="noStrike" dirty="0">
                <a:latin typeface="Melior"/>
              </a:rPr>
              <a:t> </a:t>
            </a:r>
            <a:r>
              <a:rPr lang="en-US" b="0" i="0" u="none" strike="noStrike" baseline="0" dirty="0">
                <a:latin typeface="Melior"/>
              </a:rPr>
              <a:t>experts, we seem to accept their claims</a:t>
            </a:r>
            <a:r>
              <a:rPr lang="en-US" b="0" i="0" u="none" strike="noStrike" dirty="0">
                <a:latin typeface="Melior"/>
              </a:rPr>
              <a:t> without reserves</a:t>
            </a:r>
            <a:r>
              <a:rPr lang="en-US" b="0" i="0" u="none" strike="noStrike" baseline="0" dirty="0">
                <a:latin typeface="Melior"/>
              </a:rPr>
              <a:t>.</a:t>
            </a:r>
          </a:p>
          <a:p>
            <a:endParaRPr lang="en-US" b="0" i="0" u="none" strike="noStrike" baseline="0" dirty="0">
              <a:latin typeface="Melior"/>
            </a:endParaRPr>
          </a:p>
          <a:p>
            <a:r>
              <a:rPr lang="en-US" b="0" i="0" u="none" strike="noStrike" baseline="0" dirty="0">
                <a:latin typeface="Melior"/>
              </a:rPr>
              <a:t>Here we have</a:t>
            </a:r>
            <a:r>
              <a:rPr lang="en-US" b="0" i="0" u="none" strike="noStrike" dirty="0">
                <a:latin typeface="Melior"/>
              </a:rPr>
              <a:t> the following scenario</a:t>
            </a:r>
            <a:r>
              <a:rPr lang="en-US" b="0" i="0" u="none" strike="noStrike" baseline="0" dirty="0">
                <a:latin typeface="Melior"/>
              </a:rPr>
              <a:t>:</a:t>
            </a:r>
          </a:p>
          <a:p>
            <a:endParaRPr lang="en-US" b="0" i="0" u="none" strike="noStrike" baseline="0" dirty="0">
              <a:latin typeface="Melior"/>
            </a:endParaRPr>
          </a:p>
          <a:p>
            <a:r>
              <a:rPr lang="en-US" dirty="0">
                <a:latin typeface="Melior"/>
              </a:rPr>
              <a:t>p1. </a:t>
            </a:r>
            <a:r>
              <a:rPr lang="en-US" b="0" i="0" u="none" strike="noStrike" baseline="0" dirty="0">
                <a:latin typeface="Melior"/>
              </a:rPr>
              <a:t>Someone (or some source) asserts a statement S.</a:t>
            </a:r>
          </a:p>
          <a:p>
            <a:r>
              <a:rPr lang="en-US" b="0" i="0" u="none" strike="noStrike" baseline="0" dirty="0">
                <a:latin typeface="Melior"/>
              </a:rPr>
              <a:t>---</a:t>
            </a:r>
          </a:p>
          <a:p>
            <a:r>
              <a:rPr lang="en-US" dirty="0">
                <a:latin typeface="Melior"/>
              </a:rPr>
              <a:t>c. </a:t>
            </a:r>
            <a:r>
              <a:rPr lang="en-US" b="0" i="0" u="none" strike="noStrike" baseline="0" dirty="0">
                <a:latin typeface="Melior"/>
              </a:rPr>
              <a:t>Therefore, S is true.</a:t>
            </a:r>
            <a:endParaRPr lang="en-US" dirty="0"/>
          </a:p>
        </p:txBody>
      </p:sp>
      <p:pic>
        <p:nvPicPr>
          <p:cNvPr id="17410" name="Picture 2" descr="Image result for expert knowledge and expert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093" y="1920083"/>
            <a:ext cx="5579476" cy="4244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30329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3609475" y="1383858"/>
            <a:ext cx="6096000" cy="1200329"/>
          </a:xfrm>
          <a:prstGeom prst="rect">
            <a:avLst/>
          </a:prstGeom>
        </p:spPr>
        <p:txBody>
          <a:bodyPr>
            <a:spAutoFit/>
          </a:bodyPr>
          <a:lstStyle/>
          <a:p>
            <a:r>
              <a:rPr lang="en-US" b="0" i="0" u="none" strike="noStrike" baseline="0" dirty="0">
                <a:solidFill>
                  <a:srgbClr val="000000"/>
                </a:solidFill>
                <a:latin typeface="Melior"/>
              </a:rPr>
              <a:t>Attempts have been made to construe both formal and non-formal</a:t>
            </a:r>
            <a:r>
              <a:rPr lang="en-US" dirty="0">
                <a:solidFill>
                  <a:srgbClr val="000000"/>
                </a:solidFill>
                <a:latin typeface="Melior"/>
              </a:rPr>
              <a:t> </a:t>
            </a:r>
            <a:r>
              <a:rPr lang="en-US" b="0" i="0" u="none" strike="noStrike" baseline="0" dirty="0">
                <a:solidFill>
                  <a:srgbClr val="000000"/>
                </a:solidFill>
                <a:latin typeface="Melior"/>
              </a:rPr>
              <a:t>versions of this fallacy. Hamblin,</a:t>
            </a:r>
            <a:r>
              <a:rPr lang="en-US" b="0" i="0" u="none" strike="noStrike" dirty="0">
                <a:solidFill>
                  <a:srgbClr val="000000"/>
                </a:solidFill>
                <a:latin typeface="Melior"/>
              </a:rPr>
              <a:t> whose work we already reviewed when we talked abou</a:t>
            </a:r>
            <a:r>
              <a:rPr lang="en-US" dirty="0">
                <a:solidFill>
                  <a:srgbClr val="000000"/>
                </a:solidFill>
                <a:latin typeface="Melior"/>
              </a:rPr>
              <a:t>t fallacies of distribution, </a:t>
            </a:r>
            <a:r>
              <a:rPr lang="en-US" b="0" i="0" u="none" strike="noStrike" baseline="0" dirty="0">
                <a:solidFill>
                  <a:srgbClr val="000000"/>
                </a:solidFill>
                <a:latin typeface="Melior"/>
              </a:rPr>
              <a:t>has this nice example”</a:t>
            </a:r>
            <a:endParaRPr lang="en-US" dirty="0"/>
          </a:p>
        </p:txBody>
      </p:sp>
      <p:sp>
        <p:nvSpPr>
          <p:cNvPr id="3" name="Rectangle 2"/>
          <p:cNvSpPr/>
          <p:nvPr/>
        </p:nvSpPr>
        <p:spPr>
          <a:xfrm>
            <a:off x="5694948" y="4338935"/>
            <a:ext cx="6096000" cy="1200329"/>
          </a:xfrm>
          <a:prstGeom prst="rect">
            <a:avLst/>
          </a:prstGeom>
        </p:spPr>
        <p:txBody>
          <a:bodyPr>
            <a:spAutoFit/>
          </a:bodyPr>
          <a:lstStyle/>
          <a:p>
            <a:r>
              <a:rPr lang="en-US" b="0" i="0" u="none" strike="noStrike" baseline="0" dirty="0">
                <a:latin typeface="Melior"/>
              </a:rPr>
              <a:t>p1. Everything X says is true.</a:t>
            </a:r>
          </a:p>
          <a:p>
            <a:r>
              <a:rPr lang="en-US" b="0" i="0" u="none" strike="noStrike" baseline="0" dirty="0">
                <a:latin typeface="Melior"/>
              </a:rPr>
              <a:t>p2. X says that P.</a:t>
            </a:r>
          </a:p>
          <a:p>
            <a:r>
              <a:rPr lang="en-US" b="0" i="0" u="none" strike="noStrike" baseline="0" dirty="0">
                <a:latin typeface="Melior"/>
              </a:rPr>
              <a:t>----</a:t>
            </a:r>
          </a:p>
          <a:p>
            <a:r>
              <a:rPr lang="en-US" dirty="0">
                <a:latin typeface="Melior"/>
              </a:rPr>
              <a:t>c. </a:t>
            </a:r>
            <a:r>
              <a:rPr lang="en-US" b="0" i="0" u="none" strike="noStrike" baseline="0" dirty="0">
                <a:latin typeface="Melior"/>
              </a:rPr>
              <a:t>Therefore P.</a:t>
            </a:r>
            <a:endParaRPr lang="en-US" dirty="0"/>
          </a:p>
        </p:txBody>
      </p:sp>
      <p:pic>
        <p:nvPicPr>
          <p:cNvPr id="1843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1" y="3056021"/>
            <a:ext cx="4291948" cy="3105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55214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1900989" y="3048000"/>
            <a:ext cx="3272589" cy="2308324"/>
          </a:xfrm>
          <a:prstGeom prst="rect">
            <a:avLst/>
          </a:prstGeom>
        </p:spPr>
        <p:txBody>
          <a:bodyPr wrap="square">
            <a:spAutoFit/>
          </a:bodyPr>
          <a:lstStyle/>
          <a:p>
            <a:r>
              <a:rPr lang="en-US" b="0" i="0" u="none" strike="noStrike" baseline="0" dirty="0">
                <a:latin typeface="Melior"/>
              </a:rPr>
              <a:t>The crucial premise here is the first one, which renders the argument</a:t>
            </a:r>
            <a:r>
              <a:rPr lang="en-US" b="0" i="0" u="none" strike="noStrike" dirty="0">
                <a:latin typeface="Melior"/>
              </a:rPr>
              <a:t> </a:t>
            </a:r>
            <a:r>
              <a:rPr lang="en-US" b="0" i="0" u="none" strike="noStrike" baseline="0" dirty="0">
                <a:latin typeface="Melior"/>
              </a:rPr>
              <a:t>form valid. </a:t>
            </a:r>
          </a:p>
          <a:p>
            <a:endParaRPr lang="en-US" dirty="0">
              <a:latin typeface="Melior"/>
            </a:endParaRPr>
          </a:p>
          <a:p>
            <a:r>
              <a:rPr lang="en-US" b="0" i="0" u="none" strike="noStrike" baseline="0" dirty="0">
                <a:latin typeface="Melior"/>
              </a:rPr>
              <a:t>But unless that premise is an appeal to a divine</a:t>
            </a:r>
            <a:r>
              <a:rPr lang="en-US" b="0" i="0" u="none" strike="noStrike" dirty="0">
                <a:latin typeface="Melior"/>
              </a:rPr>
              <a:t> </a:t>
            </a:r>
            <a:r>
              <a:rPr lang="en-US" b="0" i="0" u="none" strike="noStrike" baseline="0" dirty="0">
                <a:latin typeface="Melior"/>
              </a:rPr>
              <a:t>being, it claims too much, and certainly more than could be verified</a:t>
            </a:r>
            <a:endParaRPr lang="en-US" dirty="0"/>
          </a:p>
        </p:txBody>
      </p:sp>
      <p:pic>
        <p:nvPicPr>
          <p:cNvPr id="19458" name="Picture 2" descr="Image result for expert knowledge and expertis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4653" y="1872627"/>
            <a:ext cx="4178970" cy="3056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53737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7900736" y="2069432"/>
            <a:ext cx="3529263" cy="2031325"/>
          </a:xfrm>
          <a:prstGeom prst="rect">
            <a:avLst/>
          </a:prstGeom>
        </p:spPr>
        <p:txBody>
          <a:bodyPr wrap="square">
            <a:spAutoFit/>
          </a:bodyPr>
          <a:lstStyle/>
          <a:p>
            <a:r>
              <a:rPr lang="en-US" b="0" i="0" u="none" strike="noStrike" baseline="0" dirty="0">
                <a:latin typeface="Melior"/>
              </a:rPr>
              <a:t>In fact, implicit in that premise are many of the problems that</a:t>
            </a:r>
            <a:r>
              <a:rPr lang="en-US" b="0" i="0" u="none" strike="noStrike" dirty="0">
                <a:latin typeface="Melior"/>
              </a:rPr>
              <a:t> </a:t>
            </a:r>
            <a:r>
              <a:rPr lang="en-US" dirty="0">
                <a:latin typeface="Melior"/>
              </a:rPr>
              <a:t>are </a:t>
            </a:r>
            <a:r>
              <a:rPr lang="en-US" b="0" i="0" u="none" strike="noStrike" baseline="0" dirty="0">
                <a:latin typeface="Melior"/>
              </a:rPr>
              <a:t>associated with the Appeal to Authority,</a:t>
            </a:r>
            <a:r>
              <a:rPr lang="en-US" b="0" i="0" u="none" strike="noStrike" dirty="0">
                <a:latin typeface="Melior"/>
              </a:rPr>
              <a:t> </a:t>
            </a:r>
            <a:r>
              <a:rPr lang="en-US" b="0" i="0" u="none" strike="noStrike" baseline="0" dirty="0">
                <a:latin typeface="Melior"/>
              </a:rPr>
              <a:t>that so often</a:t>
            </a:r>
            <a:r>
              <a:rPr lang="en-US" b="0" i="0" u="none" strike="noStrike" dirty="0">
                <a:latin typeface="Melior"/>
              </a:rPr>
              <a:t> </a:t>
            </a:r>
            <a:r>
              <a:rPr lang="en-US" b="0" i="0" u="none" strike="noStrike" baseline="0" dirty="0">
                <a:latin typeface="Melior"/>
              </a:rPr>
              <a:t>result in its fallaciousness. To</a:t>
            </a:r>
            <a:r>
              <a:rPr lang="en-US" b="0" i="0" u="none" strike="noStrike" dirty="0">
                <a:latin typeface="Melior"/>
              </a:rPr>
              <a:t> illustrate these problems, c</a:t>
            </a:r>
            <a:r>
              <a:rPr lang="en-US" b="0" i="0" u="none" strike="noStrike" baseline="0" dirty="0">
                <a:latin typeface="Melior"/>
              </a:rPr>
              <a:t>onsider the following example:</a:t>
            </a:r>
            <a:endParaRPr lang="en-US" dirty="0"/>
          </a:p>
        </p:txBody>
      </p:sp>
      <p:pic>
        <p:nvPicPr>
          <p:cNvPr id="87042" name="Picture 2" descr="Image result for probl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947" y="1239335"/>
            <a:ext cx="5715000" cy="494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2612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1323474" y="2013658"/>
            <a:ext cx="6096000" cy="2308324"/>
          </a:xfrm>
          <a:prstGeom prst="rect">
            <a:avLst/>
          </a:prstGeom>
        </p:spPr>
        <p:txBody>
          <a:bodyPr>
            <a:spAutoFit/>
          </a:bodyPr>
          <a:lstStyle/>
          <a:p>
            <a:r>
              <a:rPr lang="en-US" b="0" i="0" u="none" strike="noStrike" baseline="0" dirty="0">
                <a:latin typeface="Melior"/>
              </a:rPr>
              <a:t>EXAMPLE</a:t>
            </a:r>
            <a:r>
              <a:rPr lang="en-US" b="0" i="0" u="none" strike="noStrike" dirty="0">
                <a:latin typeface="Melior"/>
              </a:rPr>
              <a:t> 1</a:t>
            </a:r>
          </a:p>
          <a:p>
            <a:endParaRPr lang="en-US" baseline="0" dirty="0">
              <a:latin typeface="Melior"/>
            </a:endParaRPr>
          </a:p>
          <a:p>
            <a:r>
              <a:rPr lang="en-US" b="0" i="0" u="none" strike="noStrike" baseline="0" dirty="0">
                <a:latin typeface="Melior"/>
              </a:rPr>
              <a:t>p1. Everything the president says is true.</a:t>
            </a:r>
          </a:p>
          <a:p>
            <a:r>
              <a:rPr lang="en-US" dirty="0">
                <a:latin typeface="Melior"/>
              </a:rPr>
              <a:t>p</a:t>
            </a:r>
            <a:r>
              <a:rPr lang="en-US" b="0" i="0" u="none" strike="noStrike" baseline="0" dirty="0">
                <a:latin typeface="Melior"/>
              </a:rPr>
              <a:t>2. The president says that Iraq has weapons of mass destruction.</a:t>
            </a:r>
          </a:p>
          <a:p>
            <a:r>
              <a:rPr lang="en-US" dirty="0">
                <a:latin typeface="Melior"/>
              </a:rPr>
              <a:t>--------</a:t>
            </a:r>
          </a:p>
          <a:p>
            <a:endParaRPr lang="en-US" b="0" i="0" u="none" strike="noStrike" baseline="0" dirty="0">
              <a:latin typeface="Melior"/>
            </a:endParaRPr>
          </a:p>
          <a:p>
            <a:r>
              <a:rPr lang="en-US" dirty="0">
                <a:latin typeface="Melior"/>
              </a:rPr>
              <a:t>c. </a:t>
            </a:r>
            <a:r>
              <a:rPr lang="en-US" b="0" i="0" u="none" strike="noStrike" baseline="0" dirty="0">
                <a:latin typeface="Melior"/>
              </a:rPr>
              <a:t>Therefore, Iraq has weapons of mass destruction.</a:t>
            </a:r>
            <a:endParaRPr lang="en-US" dirty="0"/>
          </a:p>
        </p:txBody>
      </p:sp>
      <p:pic>
        <p:nvPicPr>
          <p:cNvPr id="20482" name="Picture 2" descr="Image result for presid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3453" y="1219282"/>
            <a:ext cx="2579938" cy="3553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8887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7916779" y="2630905"/>
            <a:ext cx="2687053" cy="2308324"/>
          </a:xfrm>
          <a:prstGeom prst="rect">
            <a:avLst/>
          </a:prstGeom>
        </p:spPr>
        <p:txBody>
          <a:bodyPr wrap="square">
            <a:spAutoFit/>
          </a:bodyPr>
          <a:lstStyle/>
          <a:p>
            <a:r>
              <a:rPr lang="en-US" b="0" i="0" u="none" strike="noStrike" baseline="0" dirty="0">
                <a:latin typeface="Melior"/>
              </a:rPr>
              <a:t>This is obviously a controversial example. </a:t>
            </a:r>
          </a:p>
          <a:p>
            <a:endParaRPr lang="en-US" dirty="0">
              <a:latin typeface="Melior"/>
            </a:endParaRPr>
          </a:p>
          <a:p>
            <a:r>
              <a:rPr lang="en-US" b="0" i="0" u="none" strike="noStrike" baseline="0" dirty="0">
                <a:latin typeface="Melior"/>
              </a:rPr>
              <a:t>But for our purposes</a:t>
            </a:r>
            <a:r>
              <a:rPr lang="en-US" b="0" i="0" u="none" strike="noStrike" dirty="0">
                <a:latin typeface="Melior"/>
              </a:rPr>
              <a:t> </a:t>
            </a:r>
            <a:r>
              <a:rPr lang="en-US" b="0" i="0" u="none" strike="noStrike" baseline="0" dirty="0">
                <a:latin typeface="Melior"/>
              </a:rPr>
              <a:t>here the statement deserving most attention is the one offered as </a:t>
            </a:r>
            <a:r>
              <a:rPr lang="en-US" dirty="0">
                <a:latin typeface="Melior"/>
              </a:rPr>
              <a:t>the first premise</a:t>
            </a:r>
          </a:p>
        </p:txBody>
      </p:sp>
      <p:pic>
        <p:nvPicPr>
          <p:cNvPr id="21506" name="Picture 2" descr="Image result for everything that the presid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239" y="2006796"/>
            <a:ext cx="6221162" cy="3499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1867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1034715" y="1981200"/>
            <a:ext cx="3681663" cy="3139321"/>
          </a:xfrm>
          <a:prstGeom prst="rect">
            <a:avLst/>
          </a:prstGeom>
        </p:spPr>
        <p:txBody>
          <a:bodyPr wrap="square">
            <a:spAutoFit/>
          </a:bodyPr>
          <a:lstStyle/>
          <a:p>
            <a:r>
              <a:rPr lang="en-US" b="0" i="0" u="none" strike="noStrike" baseline="0" dirty="0">
                <a:latin typeface="Melior"/>
              </a:rPr>
              <a:t>Given what we know about human beings it seems unlikely that someone could always be</a:t>
            </a:r>
            <a:r>
              <a:rPr lang="en-US" b="0" i="0" u="none" strike="noStrike" dirty="0">
                <a:latin typeface="Melior"/>
              </a:rPr>
              <a:t> </a:t>
            </a:r>
            <a:r>
              <a:rPr lang="en-US" b="0" i="0" u="none" strike="noStrike" baseline="0" dirty="0">
                <a:latin typeface="Melior"/>
              </a:rPr>
              <a:t>correct in his or her pronouncements. </a:t>
            </a:r>
          </a:p>
          <a:p>
            <a:endParaRPr lang="en-US" dirty="0">
              <a:latin typeface="Melior"/>
            </a:endParaRPr>
          </a:p>
          <a:p>
            <a:r>
              <a:rPr lang="en-US" b="0" i="0" u="none" strike="noStrike" baseline="0" dirty="0">
                <a:latin typeface="Melior"/>
              </a:rPr>
              <a:t>But we need to consider</a:t>
            </a:r>
            <a:r>
              <a:rPr lang="en-US" b="0" i="0" u="none" strike="noStrike" dirty="0">
                <a:latin typeface="Melior"/>
              </a:rPr>
              <a:t> </a:t>
            </a:r>
            <a:r>
              <a:rPr lang="en-US" b="0" i="0" u="none" strike="noStrike" baseline="0" dirty="0">
                <a:latin typeface="Melior"/>
              </a:rPr>
              <a:t>what exactly is wrong here beyond this questionable plausibility.</a:t>
            </a:r>
          </a:p>
          <a:p>
            <a:endParaRPr lang="en-US" b="0" i="0" u="none" strike="noStrike" baseline="0" dirty="0">
              <a:latin typeface="Melior"/>
            </a:endParaRPr>
          </a:p>
          <a:p>
            <a:r>
              <a:rPr lang="en-US" b="0" i="0" u="none" strike="noStrike" baseline="0" dirty="0">
                <a:latin typeface="Melior"/>
              </a:rPr>
              <a:t>Would someone be misled by such a claim?</a:t>
            </a:r>
            <a:endParaRPr lang="en-US" dirty="0"/>
          </a:p>
        </p:txBody>
      </p:sp>
      <p:pic>
        <p:nvPicPr>
          <p:cNvPr id="22530" name="Picture 2" descr="Image result for mislea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059" y="1458360"/>
            <a:ext cx="5003800"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33318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7278486" y="1620255"/>
            <a:ext cx="3914274" cy="3416320"/>
          </a:xfrm>
          <a:prstGeom prst="rect">
            <a:avLst/>
          </a:prstGeom>
        </p:spPr>
        <p:txBody>
          <a:bodyPr wrap="square">
            <a:spAutoFit/>
          </a:bodyPr>
          <a:lstStyle/>
          <a:p>
            <a:r>
              <a:rPr lang="en-US" b="0" i="0" u="none" strike="noStrike" baseline="0" dirty="0">
                <a:latin typeface="Melior"/>
              </a:rPr>
              <a:t>Locke’s original treatment</a:t>
            </a:r>
            <a:r>
              <a:rPr lang="en-US" b="0" i="0" u="none" strike="noStrike" dirty="0">
                <a:latin typeface="Melior"/>
              </a:rPr>
              <a:t> </a:t>
            </a:r>
            <a:r>
              <a:rPr lang="en-US" b="0" i="0" u="none" strike="noStrike" baseline="0" dirty="0">
                <a:latin typeface="Melior"/>
              </a:rPr>
              <a:t>of the </a:t>
            </a:r>
            <a:r>
              <a:rPr lang="en-US" b="0" i="1" u="none" strike="noStrike" baseline="0" dirty="0">
                <a:latin typeface="Melior-Italic"/>
              </a:rPr>
              <a:t>ad </a:t>
            </a:r>
            <a:r>
              <a:rPr lang="en-US" b="0" i="1" u="none" strike="noStrike" baseline="0" dirty="0" err="1">
                <a:latin typeface="Melior-Italic"/>
              </a:rPr>
              <a:t>verecundiam</a:t>
            </a:r>
            <a:r>
              <a:rPr lang="en-US" b="0" i="1" u="none" strike="noStrike" baseline="0" dirty="0">
                <a:latin typeface="Melior-Italic"/>
              </a:rPr>
              <a:t> </a:t>
            </a:r>
            <a:r>
              <a:rPr lang="en-US" b="0" i="0" u="none" strike="noStrike" baseline="0" dirty="0">
                <a:latin typeface="Melior"/>
              </a:rPr>
              <a:t>suggests that someone might, because</a:t>
            </a:r>
            <a:r>
              <a:rPr lang="en-US" b="0" i="0" u="none" strike="noStrike" dirty="0">
                <a:latin typeface="Melior"/>
              </a:rPr>
              <a:t> </a:t>
            </a:r>
            <a:r>
              <a:rPr lang="en-US" b="0" i="0" u="none" strike="noStrike" baseline="0" dirty="0">
                <a:latin typeface="Melior"/>
              </a:rPr>
              <a:t>he may have such a high regard for the office of the president, so</a:t>
            </a:r>
            <a:r>
              <a:rPr lang="en-US" b="0" i="0" u="none" strike="noStrike" dirty="0">
                <a:latin typeface="Melior"/>
              </a:rPr>
              <a:t> </a:t>
            </a:r>
            <a:r>
              <a:rPr lang="en-US" b="0" i="0" u="none" strike="noStrike" baseline="0" dirty="0">
                <a:latin typeface="Melior"/>
              </a:rPr>
              <a:t>as to be inclined to give the holder of that office the benefit of the</a:t>
            </a:r>
            <a:r>
              <a:rPr lang="en-US" b="0" i="0" u="none" strike="noStrike" dirty="0">
                <a:latin typeface="Melior"/>
              </a:rPr>
              <a:t> </a:t>
            </a:r>
            <a:r>
              <a:rPr lang="en-US" b="0" i="0" u="none" strike="noStrike" baseline="0" dirty="0">
                <a:latin typeface="Melior"/>
              </a:rPr>
              <a:t>doubt.</a:t>
            </a:r>
          </a:p>
          <a:p>
            <a:endParaRPr lang="en-US" dirty="0">
              <a:latin typeface="Melior"/>
            </a:endParaRPr>
          </a:p>
          <a:p>
            <a:r>
              <a:rPr lang="en-US" dirty="0">
                <a:latin typeface="Melior"/>
              </a:rPr>
              <a:t>[By the way, the same example could be constructed with a famous academic whose findings have been groundbreaking in his field]</a:t>
            </a:r>
            <a:endParaRPr lang="en-US" dirty="0"/>
          </a:p>
        </p:txBody>
      </p:sp>
      <p:sp>
        <p:nvSpPr>
          <p:cNvPr id="3" name="AutoShape 2" descr="Image result for trusting hi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556"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523" y="1925053"/>
            <a:ext cx="4471980" cy="3581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256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1010652" y="1628273"/>
            <a:ext cx="3946358" cy="3416320"/>
          </a:xfrm>
          <a:prstGeom prst="rect">
            <a:avLst/>
          </a:prstGeom>
        </p:spPr>
        <p:txBody>
          <a:bodyPr wrap="square">
            <a:spAutoFit/>
          </a:bodyPr>
          <a:lstStyle/>
          <a:p>
            <a:r>
              <a:rPr lang="en-US" b="0" i="0" u="none" strike="noStrike" baseline="0" dirty="0">
                <a:latin typeface="Melior"/>
              </a:rPr>
              <a:t>That is, he would be ashamed to challenge the word of the</a:t>
            </a:r>
            <a:r>
              <a:rPr lang="en-US" b="0" i="0" u="none" strike="noStrike" dirty="0">
                <a:latin typeface="Melior"/>
              </a:rPr>
              <a:t> </a:t>
            </a:r>
            <a:r>
              <a:rPr lang="en-US" b="0" i="0" u="none" strike="noStrike" baseline="0" dirty="0">
                <a:latin typeface="Melior"/>
              </a:rPr>
              <a:t>president because of who he is, believing perhaps that all claims</a:t>
            </a:r>
            <a:r>
              <a:rPr lang="en-US" b="0" i="0" u="none" strike="noStrike" dirty="0">
                <a:latin typeface="Melior"/>
              </a:rPr>
              <a:t> </a:t>
            </a:r>
            <a:r>
              <a:rPr lang="en-US" b="0" i="0" u="none" strike="noStrike" baseline="0" dirty="0">
                <a:latin typeface="Melior"/>
              </a:rPr>
              <a:t>he would make were the result of intelligence gathering that would</a:t>
            </a:r>
            <a:r>
              <a:rPr lang="en-US" b="0" i="0" u="none" strike="noStrike" dirty="0">
                <a:latin typeface="Melior"/>
              </a:rPr>
              <a:t> </a:t>
            </a:r>
            <a:r>
              <a:rPr lang="en-US" b="0" i="0" u="none" strike="noStrike" baseline="0" dirty="0">
                <a:latin typeface="Melior"/>
              </a:rPr>
              <a:t>justify them. </a:t>
            </a:r>
          </a:p>
          <a:p>
            <a:endParaRPr lang="en-US" dirty="0">
              <a:latin typeface="Melior"/>
            </a:endParaRPr>
          </a:p>
          <a:p>
            <a:r>
              <a:rPr lang="en-US" b="0" i="0" u="none" strike="noStrike" baseline="0" dirty="0">
                <a:latin typeface="Melior"/>
              </a:rPr>
              <a:t>But there is clearly a problem with this argument because the first premise</a:t>
            </a:r>
            <a:r>
              <a:rPr lang="en-US" b="0" i="0" u="none" strike="noStrike" dirty="0">
                <a:latin typeface="Melior"/>
              </a:rPr>
              <a:t> </a:t>
            </a:r>
            <a:r>
              <a:rPr lang="en-US" b="0" i="0" u="none" strike="noStrike" baseline="0" dirty="0">
                <a:latin typeface="Melior"/>
              </a:rPr>
              <a:t>appears as an</a:t>
            </a:r>
            <a:r>
              <a:rPr lang="en-US" b="0" i="0" u="none" strike="noStrike" dirty="0">
                <a:latin typeface="Melior"/>
              </a:rPr>
              <a:t> </a:t>
            </a:r>
            <a:r>
              <a:rPr lang="en-US" b="0" i="0" u="none" strike="noStrike" baseline="0" dirty="0">
                <a:latin typeface="Melior"/>
              </a:rPr>
              <a:t>attempt to immunize the argument from criticism</a:t>
            </a:r>
            <a:endParaRPr lang="en-US" dirty="0"/>
          </a:p>
        </p:txBody>
      </p:sp>
      <p:sp>
        <p:nvSpPr>
          <p:cNvPr id="3" name="AutoShape 2" descr="Image result for challenge someon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580" name="Picture 4" descr="Image result for challenge some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4421" y="1305822"/>
            <a:ext cx="5796380" cy="3864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7248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7499684" y="2775283"/>
            <a:ext cx="3986463" cy="1477328"/>
          </a:xfrm>
          <a:prstGeom prst="rect">
            <a:avLst/>
          </a:prstGeom>
        </p:spPr>
        <p:txBody>
          <a:bodyPr wrap="square">
            <a:spAutoFit/>
          </a:bodyPr>
          <a:lstStyle/>
          <a:p>
            <a:r>
              <a:rPr lang="en-US" b="0" i="0" u="none" strike="noStrike" baseline="0" dirty="0">
                <a:latin typeface="Melior"/>
              </a:rPr>
              <a:t>Presented in a</a:t>
            </a:r>
            <a:r>
              <a:rPr lang="en-US" b="0" i="0" u="none" strike="noStrike" dirty="0">
                <a:latin typeface="Melior"/>
              </a:rPr>
              <a:t> </a:t>
            </a:r>
            <a:r>
              <a:rPr lang="en-US" b="0" i="0" u="none" strike="noStrike" baseline="0" dirty="0">
                <a:latin typeface="Melior"/>
              </a:rPr>
              <a:t>dialogue, for example, it would have the effect of preventing any</a:t>
            </a:r>
            <a:r>
              <a:rPr lang="en-US" b="0" i="0" u="none" strike="noStrike" dirty="0">
                <a:latin typeface="Melior"/>
              </a:rPr>
              <a:t> </a:t>
            </a:r>
            <a:r>
              <a:rPr lang="en-US" b="0" i="0" u="none" strike="noStrike" baseline="0" dirty="0">
                <a:latin typeface="Melior"/>
              </a:rPr>
              <a:t>critical challenge in advance and so impeding the progress of the</a:t>
            </a:r>
            <a:r>
              <a:rPr lang="en-US" b="0" i="0" u="none" strike="noStrike" dirty="0">
                <a:latin typeface="Melior"/>
              </a:rPr>
              <a:t> </a:t>
            </a:r>
            <a:r>
              <a:rPr lang="en-US" b="0" i="0" u="none" strike="noStrike" baseline="0" dirty="0">
                <a:latin typeface="Melior"/>
              </a:rPr>
              <a:t>dialogue.</a:t>
            </a:r>
            <a:endParaRPr lang="en-US" dirty="0"/>
          </a:p>
        </p:txBody>
      </p:sp>
      <p:pic>
        <p:nvPicPr>
          <p:cNvPr id="2560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469" y="1550068"/>
            <a:ext cx="4849562" cy="420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83182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2413338"/>
            <a:ext cx="6096000" cy="2585323"/>
          </a:xfrm>
          <a:prstGeom prst="rect">
            <a:avLst/>
          </a:prstGeom>
        </p:spPr>
        <p:txBody>
          <a:bodyPr>
            <a:spAutoFit/>
          </a:bodyPr>
          <a:lstStyle/>
          <a:p>
            <a:r>
              <a:rPr lang="en-US" dirty="0">
                <a:latin typeface="Melior"/>
              </a:rPr>
              <a:t>One further ‘</a:t>
            </a:r>
            <a:r>
              <a:rPr lang="en-US" i="1" dirty="0">
                <a:latin typeface="Melior-Italic"/>
              </a:rPr>
              <a:t>ad</a:t>
            </a:r>
            <a:r>
              <a:rPr lang="en-US" dirty="0">
                <a:latin typeface="Melior"/>
              </a:rPr>
              <a:t>’ argument that deserves fuller study is the so-called </a:t>
            </a:r>
            <a:r>
              <a:rPr lang="en-US" i="1" dirty="0">
                <a:latin typeface="Melior-Italic"/>
              </a:rPr>
              <a:t>Ad </a:t>
            </a:r>
            <a:r>
              <a:rPr lang="en-US" i="1" dirty="0" err="1">
                <a:latin typeface="Melior-Italic"/>
              </a:rPr>
              <a:t>verecundiam</a:t>
            </a:r>
            <a:r>
              <a:rPr lang="en-US" dirty="0">
                <a:latin typeface="Melior"/>
              </a:rPr>
              <a:t>, or the Appeal to Authority or Expertise</a:t>
            </a:r>
          </a:p>
          <a:p>
            <a:endParaRPr lang="en-US" dirty="0"/>
          </a:p>
          <a:p>
            <a:r>
              <a:rPr lang="en-US" dirty="0">
                <a:latin typeface="Melior"/>
              </a:rPr>
              <a:t>We will devote the first part of this lecture to analyzing this fallacy and its ramifications. </a:t>
            </a:r>
          </a:p>
          <a:p>
            <a:endParaRPr lang="en-US" dirty="0">
              <a:latin typeface="Melior"/>
            </a:endParaRPr>
          </a:p>
          <a:p>
            <a:r>
              <a:rPr lang="en-US" dirty="0">
                <a:latin typeface="Melior"/>
              </a:rPr>
              <a:t>Having done so, we will look at the issue of credibility (part 2), which this fallacy nicely introduces</a:t>
            </a:r>
          </a:p>
        </p:txBody>
      </p:sp>
      <p:sp>
        <p:nvSpPr>
          <p:cNvPr id="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3715920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737937" y="2109535"/>
            <a:ext cx="4451684" cy="3416320"/>
          </a:xfrm>
          <a:prstGeom prst="rect">
            <a:avLst/>
          </a:prstGeom>
        </p:spPr>
        <p:txBody>
          <a:bodyPr wrap="square">
            <a:spAutoFit/>
          </a:bodyPr>
          <a:lstStyle/>
          <a:p>
            <a:r>
              <a:rPr lang="en-US" b="0" i="0" u="none" strike="noStrike" baseline="0" dirty="0">
                <a:solidFill>
                  <a:srgbClr val="000000"/>
                </a:solidFill>
                <a:latin typeface="Melior"/>
              </a:rPr>
              <a:t>Those who judge the Appeal to Authority as always fallacious</a:t>
            </a:r>
            <a:r>
              <a:rPr lang="en-US" b="0" i="0" u="none" strike="noStrike" dirty="0">
                <a:solidFill>
                  <a:srgbClr val="000000"/>
                </a:solidFill>
                <a:latin typeface="Melior"/>
              </a:rPr>
              <a:t> </a:t>
            </a:r>
            <a:r>
              <a:rPr lang="en-US" b="0" i="0" u="none" strike="noStrike" baseline="0" dirty="0">
                <a:solidFill>
                  <a:srgbClr val="000000"/>
                </a:solidFill>
                <a:latin typeface="Melior"/>
              </a:rPr>
              <a:t>would focus on just this sort of example,</a:t>
            </a:r>
            <a:r>
              <a:rPr lang="en-US" b="0" i="0" u="none" strike="noStrike" dirty="0">
                <a:solidFill>
                  <a:srgbClr val="000000"/>
                </a:solidFill>
                <a:latin typeface="Melior"/>
              </a:rPr>
              <a:t> which are super clear</a:t>
            </a:r>
            <a:r>
              <a:rPr lang="en-US" b="0" i="0" u="none" strike="noStrike" baseline="0" dirty="0">
                <a:solidFill>
                  <a:srgbClr val="000000"/>
                </a:solidFill>
                <a:latin typeface="Melior"/>
              </a:rPr>
              <a:t> </a:t>
            </a:r>
          </a:p>
          <a:p>
            <a:endParaRPr lang="en-US" dirty="0">
              <a:solidFill>
                <a:srgbClr val="000000"/>
              </a:solidFill>
              <a:latin typeface="Melior"/>
            </a:endParaRPr>
          </a:p>
          <a:p>
            <a:r>
              <a:rPr lang="en-US" b="0" i="0" u="none" strike="noStrike" baseline="0" dirty="0">
                <a:solidFill>
                  <a:srgbClr val="000000"/>
                </a:solidFill>
                <a:latin typeface="Melior"/>
              </a:rPr>
              <a:t>But there are other ways of phrasing</a:t>
            </a:r>
            <a:r>
              <a:rPr lang="en-US" b="0" i="0" u="none" strike="noStrike" dirty="0">
                <a:solidFill>
                  <a:srgbClr val="000000"/>
                </a:solidFill>
                <a:latin typeface="Melior"/>
              </a:rPr>
              <a:t> </a:t>
            </a:r>
            <a:r>
              <a:rPr lang="en-US" b="0" i="0" u="none" strike="noStrike" baseline="0" dirty="0">
                <a:solidFill>
                  <a:srgbClr val="000000"/>
                </a:solidFill>
                <a:latin typeface="Melior"/>
              </a:rPr>
              <a:t>the general appeal to authority that show it to be more complex</a:t>
            </a:r>
            <a:r>
              <a:rPr lang="en-US" dirty="0">
                <a:solidFill>
                  <a:srgbClr val="000000"/>
                </a:solidFill>
                <a:latin typeface="Melior"/>
              </a:rPr>
              <a:t> than this.</a:t>
            </a:r>
            <a:endParaRPr lang="en-US" b="0" i="0" u="none" strike="noStrike" baseline="0" dirty="0">
              <a:solidFill>
                <a:srgbClr val="000000"/>
              </a:solidFill>
              <a:latin typeface="Melior"/>
            </a:endParaRPr>
          </a:p>
          <a:p>
            <a:endParaRPr lang="en-US" dirty="0">
              <a:solidFill>
                <a:srgbClr val="000000"/>
              </a:solidFill>
              <a:latin typeface="Melior"/>
            </a:endParaRPr>
          </a:p>
          <a:p>
            <a:r>
              <a:rPr lang="en-US" b="0" i="0" u="none" strike="noStrike" baseline="0" dirty="0">
                <a:solidFill>
                  <a:srgbClr val="000000"/>
                </a:solidFill>
                <a:latin typeface="Melior"/>
              </a:rPr>
              <a:t>Wesley Salmon, who </a:t>
            </a:r>
            <a:r>
              <a:rPr lang="en-US" dirty="0">
                <a:solidFill>
                  <a:srgbClr val="000000"/>
                </a:solidFill>
                <a:latin typeface="Melior"/>
              </a:rPr>
              <a:t>was </a:t>
            </a:r>
            <a:r>
              <a:rPr lang="en-US" b="0" i="0" u="none" strike="noStrike" baseline="0" dirty="0">
                <a:solidFill>
                  <a:srgbClr val="000000"/>
                </a:solidFill>
                <a:latin typeface="Melior"/>
              </a:rPr>
              <a:t>a logician</a:t>
            </a:r>
            <a:r>
              <a:rPr lang="en-US" b="0" i="0" u="none" strike="noStrike" dirty="0">
                <a:solidFill>
                  <a:srgbClr val="000000"/>
                </a:solidFill>
                <a:latin typeface="Melior"/>
              </a:rPr>
              <a:t> </a:t>
            </a:r>
            <a:r>
              <a:rPr lang="en-US" b="0" i="0" u="none" strike="noStrike" baseline="0" dirty="0">
                <a:solidFill>
                  <a:srgbClr val="000000"/>
                </a:solidFill>
                <a:latin typeface="Melior"/>
              </a:rPr>
              <a:t>offered an inductively correct version of the strategy as</a:t>
            </a:r>
            <a:r>
              <a:rPr lang="en-US" b="0" i="0" u="none" strike="noStrike" dirty="0">
                <a:solidFill>
                  <a:srgbClr val="000000"/>
                </a:solidFill>
                <a:latin typeface="Melior"/>
              </a:rPr>
              <a:t> </a:t>
            </a:r>
            <a:r>
              <a:rPr lang="en-US" b="0" i="0" u="none" strike="noStrike" baseline="0" dirty="0">
                <a:solidFill>
                  <a:srgbClr val="000000"/>
                </a:solidFill>
                <a:latin typeface="Melior"/>
              </a:rPr>
              <a:t>the fallacy:</a:t>
            </a:r>
            <a:endParaRPr lang="en-US" dirty="0"/>
          </a:p>
        </p:txBody>
      </p:sp>
      <p:pic>
        <p:nvPicPr>
          <p:cNvPr id="26626" name="Picture 2" descr="Image result for Wesley Salm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9958" y="1402212"/>
            <a:ext cx="4936122" cy="370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82798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7406823" y="2013658"/>
            <a:ext cx="3785937" cy="2308324"/>
          </a:xfrm>
          <a:prstGeom prst="rect">
            <a:avLst/>
          </a:prstGeom>
        </p:spPr>
        <p:txBody>
          <a:bodyPr wrap="square">
            <a:spAutoFit/>
          </a:bodyPr>
          <a:lstStyle/>
          <a:p>
            <a:r>
              <a:rPr lang="en-US" b="0" i="0" u="none" strike="noStrike" baseline="0" dirty="0">
                <a:latin typeface="Melior"/>
              </a:rPr>
              <a:t>p1.</a:t>
            </a:r>
            <a:r>
              <a:rPr lang="en-US" b="0" i="0" u="none" strike="noStrike" dirty="0">
                <a:latin typeface="Melior"/>
              </a:rPr>
              <a:t> </a:t>
            </a:r>
            <a:r>
              <a:rPr lang="en-US" b="0" i="0" u="none" strike="noStrike" baseline="0" dirty="0">
                <a:latin typeface="Melior"/>
              </a:rPr>
              <a:t>The vast majority of statements made by E concerning subject S</a:t>
            </a:r>
            <a:r>
              <a:rPr lang="en-US" b="0" i="0" u="none" strike="noStrike" dirty="0">
                <a:latin typeface="Melior"/>
              </a:rPr>
              <a:t> </a:t>
            </a:r>
            <a:r>
              <a:rPr lang="en-US" b="0" i="0" u="none" strike="noStrike" baseline="0" dirty="0">
                <a:latin typeface="Melior"/>
              </a:rPr>
              <a:t>are true.</a:t>
            </a:r>
          </a:p>
          <a:p>
            <a:r>
              <a:rPr lang="en-US" dirty="0">
                <a:latin typeface="Melior"/>
              </a:rPr>
              <a:t>p2. </a:t>
            </a:r>
            <a:r>
              <a:rPr lang="en-US" b="0" i="0" u="none" strike="noStrike" baseline="0" dirty="0">
                <a:latin typeface="Melior"/>
              </a:rPr>
              <a:t>A is a statement made by E concerning subject S.</a:t>
            </a:r>
          </a:p>
          <a:p>
            <a:endParaRPr lang="en-US" dirty="0">
              <a:latin typeface="Melior"/>
            </a:endParaRPr>
          </a:p>
          <a:p>
            <a:r>
              <a:rPr lang="en-US" b="0" i="0" u="none" strike="noStrike" baseline="0" dirty="0">
                <a:latin typeface="Melior"/>
              </a:rPr>
              <a:t>----</a:t>
            </a:r>
          </a:p>
          <a:p>
            <a:r>
              <a:rPr lang="en-US" dirty="0">
                <a:latin typeface="Melior"/>
              </a:rPr>
              <a:t>c. </a:t>
            </a:r>
            <a:r>
              <a:rPr lang="en-US" b="0" i="0" u="none" strike="noStrike" baseline="0" dirty="0">
                <a:latin typeface="Melior"/>
              </a:rPr>
              <a:t>Therefore, A is true.</a:t>
            </a:r>
            <a:endParaRPr lang="en-US" dirty="0"/>
          </a:p>
        </p:txBody>
      </p:sp>
      <p:pic>
        <p:nvPicPr>
          <p:cNvPr id="27650" name="Picture 2" descr="Image result for Wesley Salm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417" y="1153274"/>
            <a:ext cx="3028950" cy="435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25035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2238657" y="2250775"/>
            <a:ext cx="8101263" cy="2308324"/>
          </a:xfrm>
          <a:prstGeom prst="rect">
            <a:avLst/>
          </a:prstGeom>
        </p:spPr>
        <p:txBody>
          <a:bodyPr wrap="square">
            <a:spAutoFit/>
          </a:bodyPr>
          <a:lstStyle/>
          <a:p>
            <a:r>
              <a:rPr lang="en-US" b="0" i="0" u="none" strike="noStrike" baseline="0" dirty="0">
                <a:latin typeface="Melior"/>
              </a:rPr>
              <a:t>Being an inductive form of reasoning,</a:t>
            </a:r>
            <a:r>
              <a:rPr lang="en-US" b="0" i="0" u="none" strike="noStrike" dirty="0">
                <a:latin typeface="Melior"/>
              </a:rPr>
              <a:t> this argument</a:t>
            </a:r>
            <a:r>
              <a:rPr lang="en-US" b="0" i="0" u="none" strike="noStrike" baseline="0" dirty="0">
                <a:latin typeface="Melior"/>
              </a:rPr>
              <a:t> gives probable grounds for the conclusion asserted</a:t>
            </a:r>
            <a:r>
              <a:rPr lang="en-US" b="0" i="0" u="none" strike="noStrike" dirty="0">
                <a:latin typeface="Melior"/>
              </a:rPr>
              <a:t> </a:t>
            </a:r>
            <a:r>
              <a:rPr lang="en-US" b="0" i="0" u="none" strike="noStrike" baseline="0" dirty="0">
                <a:latin typeface="Melior"/>
              </a:rPr>
              <a:t>while it allows that any particular assertion by the expert could be</a:t>
            </a:r>
            <a:r>
              <a:rPr lang="en-US" b="0" i="0" u="none" strike="noStrike" dirty="0">
                <a:latin typeface="Melior"/>
              </a:rPr>
              <a:t> </a:t>
            </a:r>
            <a:r>
              <a:rPr lang="en-US" b="0" i="0" u="none" strike="noStrike" baseline="0" dirty="0">
                <a:latin typeface="Melior"/>
              </a:rPr>
              <a:t>wrong. </a:t>
            </a:r>
          </a:p>
          <a:p>
            <a:endParaRPr lang="en-US" dirty="0">
              <a:latin typeface="Melior"/>
            </a:endParaRPr>
          </a:p>
          <a:p>
            <a:r>
              <a:rPr lang="en-US" b="0" i="0" u="none" strike="noStrike" baseline="0" dirty="0">
                <a:latin typeface="Melior"/>
              </a:rPr>
              <a:t>In other words: it still leaves a range of contextual questions to be asked</a:t>
            </a:r>
            <a:r>
              <a:rPr lang="en-US" b="0" i="0" u="none" strike="noStrike" dirty="0">
                <a:latin typeface="Melior"/>
              </a:rPr>
              <a:t> </a:t>
            </a:r>
            <a:r>
              <a:rPr lang="en-US" b="0" i="0" u="none" strike="noStrike" baseline="0" dirty="0">
                <a:latin typeface="Melior"/>
              </a:rPr>
              <a:t>relating to the expert in question, the subject area</a:t>
            </a:r>
            <a:r>
              <a:rPr lang="en-US" b="0" i="0" u="none" strike="noStrike" dirty="0">
                <a:latin typeface="Melior"/>
              </a:rPr>
              <a:t> </a:t>
            </a:r>
            <a:r>
              <a:rPr lang="en-US" b="0" i="0" u="none" strike="noStrike" baseline="0" dirty="0">
                <a:latin typeface="Melior"/>
              </a:rPr>
              <a:t>involved, and </a:t>
            </a:r>
            <a:r>
              <a:rPr lang="en-US" dirty="0">
                <a:latin typeface="Melior"/>
              </a:rPr>
              <a:t>what has been stated on the occasion in question. Consider the following example that fits this pattern</a:t>
            </a:r>
          </a:p>
        </p:txBody>
      </p:sp>
    </p:spTree>
    <p:extLst>
      <p:ext uri="{BB962C8B-B14F-4D97-AF65-F5344CB8AC3E}">
        <p14:creationId xmlns:p14="http://schemas.microsoft.com/office/powerpoint/2010/main" val="84324092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1363579" y="1789533"/>
            <a:ext cx="3424989" cy="3970318"/>
          </a:xfrm>
          <a:prstGeom prst="rect">
            <a:avLst/>
          </a:prstGeom>
        </p:spPr>
        <p:txBody>
          <a:bodyPr wrap="square">
            <a:spAutoFit/>
          </a:bodyPr>
          <a:lstStyle/>
          <a:p>
            <a:r>
              <a:rPr lang="en-US" b="0" i="0" u="none" strike="noStrike" baseline="0" dirty="0">
                <a:latin typeface="Melior"/>
              </a:rPr>
              <a:t>EXAMPLE 2</a:t>
            </a:r>
          </a:p>
          <a:p>
            <a:endParaRPr lang="en-US" dirty="0">
              <a:latin typeface="Melior"/>
            </a:endParaRPr>
          </a:p>
          <a:p>
            <a:r>
              <a:rPr lang="en-US" b="0" i="0" u="none" strike="noStrike" baseline="0" dirty="0">
                <a:latin typeface="Melior"/>
              </a:rPr>
              <a:t>p1. The vast majority of statements made by the singer Bono</a:t>
            </a:r>
            <a:r>
              <a:rPr lang="en-US" b="0" i="0" u="none" strike="noStrike" dirty="0">
                <a:latin typeface="Melior"/>
              </a:rPr>
              <a:t> </a:t>
            </a:r>
            <a:r>
              <a:rPr lang="en-US" b="0" i="0" u="none" strike="noStrike" baseline="0" dirty="0">
                <a:latin typeface="Melior"/>
              </a:rPr>
              <a:t>concerning</a:t>
            </a:r>
            <a:r>
              <a:rPr lang="en-US" dirty="0">
                <a:latin typeface="Melior"/>
              </a:rPr>
              <a:t> </a:t>
            </a:r>
            <a:r>
              <a:rPr lang="en-US" b="0" i="0" u="none" strike="noStrike" baseline="0" dirty="0">
                <a:latin typeface="Melior"/>
              </a:rPr>
              <a:t>AIDS in Africa are true.</a:t>
            </a:r>
          </a:p>
          <a:p>
            <a:r>
              <a:rPr lang="en-US" dirty="0">
                <a:latin typeface="Melior"/>
              </a:rPr>
              <a:t>p2. </a:t>
            </a:r>
            <a:r>
              <a:rPr lang="en-US" b="0" i="0" u="none" strike="noStrike" baseline="0" dirty="0">
                <a:latin typeface="Melior"/>
              </a:rPr>
              <a:t>Bono said AIDS in Africa is the worst pandemic in 600 years.</a:t>
            </a:r>
          </a:p>
          <a:p>
            <a:r>
              <a:rPr lang="en-US" b="0" i="0" u="none" strike="noStrike" baseline="0" dirty="0">
                <a:latin typeface="Melior"/>
              </a:rPr>
              <a:t>------</a:t>
            </a:r>
          </a:p>
          <a:p>
            <a:br>
              <a:rPr lang="en-US" dirty="0">
                <a:latin typeface="Melior"/>
              </a:rPr>
            </a:br>
            <a:r>
              <a:rPr lang="en-US" dirty="0">
                <a:latin typeface="Melior"/>
              </a:rPr>
              <a:t>c. </a:t>
            </a:r>
            <a:r>
              <a:rPr lang="en-US" b="0" i="0" u="none" strike="noStrike" baseline="0" dirty="0">
                <a:latin typeface="Melior"/>
              </a:rPr>
              <a:t>Therefore, AIDS in Africa is the worst pandemic in 600 years.</a:t>
            </a:r>
            <a:endParaRPr lang="en-US" dirty="0"/>
          </a:p>
        </p:txBody>
      </p:sp>
      <p:pic>
        <p:nvPicPr>
          <p:cNvPr id="28674" name="Picture 2" descr="Image result for afric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89895" y="1458360"/>
            <a:ext cx="3548697" cy="4873747"/>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Image result for bono u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2259" y="2560834"/>
            <a:ext cx="2688149" cy="1955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04925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8077199" y="1947893"/>
            <a:ext cx="3296653" cy="1754326"/>
          </a:xfrm>
          <a:prstGeom prst="rect">
            <a:avLst/>
          </a:prstGeom>
        </p:spPr>
        <p:txBody>
          <a:bodyPr wrap="square">
            <a:spAutoFit/>
          </a:bodyPr>
          <a:lstStyle/>
          <a:p>
            <a:r>
              <a:rPr lang="en-US" b="0" i="0" u="none" strike="noStrike" baseline="0" dirty="0">
                <a:latin typeface="Melior"/>
              </a:rPr>
              <a:t>The first premise here avoids the fault of that in the previous</a:t>
            </a:r>
            <a:r>
              <a:rPr lang="en-US" b="0" i="0" u="none" strike="noStrike" dirty="0">
                <a:latin typeface="Melior"/>
              </a:rPr>
              <a:t> </a:t>
            </a:r>
            <a:r>
              <a:rPr lang="en-US" b="0" i="0" u="none" strike="noStrike" baseline="0" dirty="0">
                <a:latin typeface="Melior"/>
              </a:rPr>
              <a:t>example and would allow for a dialectical exchange in which a</a:t>
            </a:r>
            <a:r>
              <a:rPr lang="en-US" b="0" i="0" u="none" strike="noStrike" dirty="0">
                <a:latin typeface="Melior"/>
              </a:rPr>
              <a:t> </a:t>
            </a:r>
            <a:r>
              <a:rPr lang="en-US" b="0" i="0" u="none" strike="noStrike" baseline="0" dirty="0">
                <a:latin typeface="Melior"/>
              </a:rPr>
              <a:t>critic challenged the word of the authority. </a:t>
            </a:r>
            <a:endParaRPr lang="en-US" dirty="0"/>
          </a:p>
        </p:txBody>
      </p:sp>
      <p:pic>
        <p:nvPicPr>
          <p:cNvPr id="29698" name="Picture 2" descr="Image result for dialectic hegeli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5137" y="2429156"/>
            <a:ext cx="5369761" cy="2937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33856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1010652" y="1981200"/>
            <a:ext cx="3994484" cy="3693319"/>
          </a:xfrm>
          <a:prstGeom prst="rect">
            <a:avLst/>
          </a:prstGeom>
        </p:spPr>
        <p:txBody>
          <a:bodyPr wrap="square">
            <a:spAutoFit/>
          </a:bodyPr>
          <a:lstStyle/>
          <a:p>
            <a:r>
              <a:rPr lang="en-US" b="0" i="0" u="none" strike="noStrike" baseline="0" dirty="0">
                <a:latin typeface="Melior"/>
              </a:rPr>
              <a:t>What constitutes an expert in this particular subject</a:t>
            </a:r>
            <a:r>
              <a:rPr lang="en-US" b="0" i="0" u="none" strike="noStrike" dirty="0">
                <a:latin typeface="Melior"/>
              </a:rPr>
              <a:t> </a:t>
            </a:r>
            <a:r>
              <a:rPr lang="en-US" b="0" i="0" u="none" strike="noStrike" baseline="0" dirty="0">
                <a:latin typeface="Melior"/>
              </a:rPr>
              <a:t>area and how does a popular singer qualify?</a:t>
            </a:r>
          </a:p>
          <a:p>
            <a:endParaRPr lang="en-US" dirty="0">
              <a:latin typeface="Melior"/>
            </a:endParaRPr>
          </a:p>
          <a:p>
            <a:r>
              <a:rPr lang="en-US" b="0" i="0" u="none" strike="noStrike" baseline="0" dirty="0">
                <a:latin typeface="Melior"/>
              </a:rPr>
              <a:t>Is AIDS in Africa a</a:t>
            </a:r>
            <a:r>
              <a:rPr lang="en-US" b="0" i="0" u="none" strike="noStrike" dirty="0">
                <a:latin typeface="Melior"/>
              </a:rPr>
              <a:t> </a:t>
            </a:r>
            <a:r>
              <a:rPr lang="en-US" b="0" i="0" u="none" strike="noStrike" baseline="0" dirty="0">
                <a:latin typeface="Melior"/>
              </a:rPr>
              <a:t>clear field of expertise that has a body of knowledge associated</a:t>
            </a:r>
            <a:r>
              <a:rPr lang="en-US" b="0" i="0" u="none" strike="noStrike" dirty="0">
                <a:latin typeface="Melior"/>
              </a:rPr>
              <a:t> </a:t>
            </a:r>
            <a:r>
              <a:rPr lang="en-US" b="0" i="0" u="none" strike="noStrike" baseline="0" dirty="0">
                <a:latin typeface="Melior"/>
              </a:rPr>
              <a:t>with it such that we can speak of experts? </a:t>
            </a:r>
          </a:p>
          <a:p>
            <a:endParaRPr lang="en-US" dirty="0">
              <a:latin typeface="Melior"/>
            </a:endParaRPr>
          </a:p>
          <a:p>
            <a:r>
              <a:rPr lang="en-US" b="0" i="0" u="none" strike="noStrike" baseline="0" dirty="0">
                <a:latin typeface="Melior"/>
              </a:rPr>
              <a:t>And does Bono have</a:t>
            </a:r>
            <a:r>
              <a:rPr lang="en-US" b="0" i="0" u="none" strike="noStrike" dirty="0">
                <a:latin typeface="Melior"/>
              </a:rPr>
              <a:t> </a:t>
            </a:r>
            <a:r>
              <a:rPr lang="en-US" b="0" i="0" u="none" strike="noStrike" baseline="0" dirty="0">
                <a:latin typeface="Melior"/>
              </a:rPr>
              <a:t>a vested interest here such that it benefits him to associate with a</a:t>
            </a:r>
            <a:r>
              <a:rPr lang="en-US" b="0" i="0" u="none" strike="noStrike" dirty="0">
                <a:latin typeface="Melior"/>
              </a:rPr>
              <a:t> </a:t>
            </a:r>
            <a:r>
              <a:rPr lang="en-US" b="0" i="0" u="none" strike="noStrike" baseline="0" dirty="0">
                <a:latin typeface="Melior"/>
              </a:rPr>
              <a:t>high-profile health issue?</a:t>
            </a:r>
            <a:endParaRPr lang="en-US" dirty="0"/>
          </a:p>
        </p:txBody>
      </p:sp>
      <p:pic>
        <p:nvPicPr>
          <p:cNvPr id="30722" name="Picture 2" descr="Image result for AI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473" y="1458360"/>
            <a:ext cx="5152691" cy="348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24477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7122694" y="2590800"/>
            <a:ext cx="4644189" cy="1477328"/>
          </a:xfrm>
          <a:prstGeom prst="rect">
            <a:avLst/>
          </a:prstGeom>
        </p:spPr>
        <p:txBody>
          <a:bodyPr wrap="square">
            <a:spAutoFit/>
          </a:bodyPr>
          <a:lstStyle/>
          <a:p>
            <a:r>
              <a:rPr lang="en-US" b="0" i="0" u="none" strike="noStrike" baseline="0" dirty="0">
                <a:latin typeface="Melior"/>
              </a:rPr>
              <a:t>Thi</a:t>
            </a:r>
            <a:r>
              <a:rPr lang="en-US" dirty="0">
                <a:latin typeface="Melior"/>
              </a:rPr>
              <a:t>s discussion </a:t>
            </a:r>
            <a:r>
              <a:rPr lang="en-US" b="0" i="0" u="none" strike="noStrike" baseline="0" dirty="0">
                <a:latin typeface="Melior"/>
              </a:rPr>
              <a:t>warrants a more detailed</a:t>
            </a:r>
          </a:p>
          <a:p>
            <a:r>
              <a:rPr lang="en-US" b="0" i="0" u="none" strike="noStrike" baseline="0" dirty="0">
                <a:latin typeface="Melior"/>
              </a:rPr>
              <a:t>assessment of the appeal to authority and the formulation</a:t>
            </a:r>
            <a:r>
              <a:rPr lang="en-US" b="0" i="0" u="none" strike="noStrike" dirty="0">
                <a:latin typeface="Melior"/>
              </a:rPr>
              <a:t> of a set of critical questions</a:t>
            </a:r>
            <a:r>
              <a:rPr lang="en-US" b="0" i="0" u="none" strike="noStrike" baseline="0" dirty="0">
                <a:latin typeface="Melior"/>
              </a:rPr>
              <a:t> that can help us deal with the general types of this</a:t>
            </a:r>
            <a:r>
              <a:rPr lang="en-US" b="0" i="0" u="none" strike="noStrike" dirty="0">
                <a:latin typeface="Melior"/>
              </a:rPr>
              <a:t> </a:t>
            </a:r>
            <a:r>
              <a:rPr lang="en-US" b="0" i="0" u="none" strike="noStrike" baseline="0" dirty="0">
                <a:latin typeface="Melior"/>
              </a:rPr>
              <a:t>appeal.</a:t>
            </a:r>
            <a:endParaRPr lang="en-US" dirty="0"/>
          </a:p>
        </p:txBody>
      </p:sp>
      <p:pic>
        <p:nvPicPr>
          <p:cNvPr id="31746" name="Picture 2" descr="Image result for DEEP DISCUSS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2481" y="1780674"/>
            <a:ext cx="5166941" cy="344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49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3160295" y="2013658"/>
            <a:ext cx="6096000" cy="2308324"/>
          </a:xfrm>
          <a:prstGeom prst="rect">
            <a:avLst/>
          </a:prstGeom>
        </p:spPr>
        <p:txBody>
          <a:bodyPr>
            <a:spAutoFit/>
          </a:bodyPr>
          <a:lstStyle/>
          <a:p>
            <a:r>
              <a:rPr lang="en-GB" sz="2400" b="1" strike="noStrike" spc="-1" dirty="0">
                <a:solidFill>
                  <a:srgbClr val="000000"/>
                </a:solidFill>
                <a:uFill>
                  <a:solidFill>
                    <a:srgbClr val="FFFFFF"/>
                  </a:solidFill>
                </a:uFill>
                <a:latin typeface="Melior"/>
              </a:rPr>
              <a:t>How to avoid it? Ask yourself the following questions </a:t>
            </a:r>
          </a:p>
          <a:p>
            <a:endParaRPr lang="en-GB" sz="2400" b="1" i="0" u="none" spc="-1" baseline="0" dirty="0">
              <a:solidFill>
                <a:srgbClr val="000000"/>
              </a:solidFill>
              <a:uFill>
                <a:solidFill>
                  <a:srgbClr val="FFFFFF"/>
                </a:solidFill>
              </a:uFill>
              <a:latin typeface="Melior"/>
            </a:endParaRPr>
          </a:p>
          <a:p>
            <a:r>
              <a:rPr lang="en-US" b="0" i="0" u="none" strike="noStrike" baseline="0" dirty="0">
                <a:latin typeface="Melior"/>
              </a:rPr>
              <a:t>1. Is the proposed person or source a genuine authority?</a:t>
            </a:r>
          </a:p>
          <a:p>
            <a:r>
              <a:rPr lang="en-US" b="0" i="0" u="none" strike="noStrike" baseline="0" dirty="0">
                <a:latin typeface="Melior"/>
              </a:rPr>
              <a:t>2. Did the authority make the attributed claim?</a:t>
            </a:r>
          </a:p>
          <a:p>
            <a:r>
              <a:rPr lang="en-US" b="0" i="0" u="none" strike="noStrike" baseline="0" dirty="0">
                <a:latin typeface="Melior"/>
              </a:rPr>
              <a:t>3. Are the authority and claim made relevant to the subject</a:t>
            </a:r>
          </a:p>
          <a:p>
            <a:r>
              <a:rPr lang="en-US" b="0" i="0" u="none" strike="noStrike" baseline="0" dirty="0">
                <a:latin typeface="Melior"/>
              </a:rPr>
              <a:t>matter?</a:t>
            </a:r>
            <a:endParaRPr lang="en-US" dirty="0"/>
          </a:p>
        </p:txBody>
      </p:sp>
    </p:spTree>
    <p:extLst>
      <p:ext uri="{BB962C8B-B14F-4D97-AF65-F5344CB8AC3E}">
        <p14:creationId xmlns:p14="http://schemas.microsoft.com/office/powerpoint/2010/main" val="8429916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2727156" y="2029327"/>
            <a:ext cx="7202907" cy="2308324"/>
          </a:xfrm>
          <a:prstGeom prst="rect">
            <a:avLst/>
          </a:prstGeom>
        </p:spPr>
        <p:txBody>
          <a:bodyPr wrap="square">
            <a:spAutoFit/>
          </a:bodyPr>
          <a:lstStyle/>
          <a:p>
            <a:r>
              <a:rPr lang="en-US" dirty="0">
                <a:latin typeface="Melior"/>
              </a:rPr>
              <a:t>I</a:t>
            </a:r>
            <a:r>
              <a:rPr lang="en-US" b="0" i="0" u="none" strike="noStrike" baseline="0" dirty="0">
                <a:latin typeface="Melior"/>
              </a:rPr>
              <a:t>t is important</a:t>
            </a:r>
            <a:r>
              <a:rPr lang="en-US" b="0" i="0" u="none" strike="noStrike" dirty="0">
                <a:latin typeface="Melior"/>
              </a:rPr>
              <a:t> to understand that </a:t>
            </a:r>
            <a:r>
              <a:rPr lang="en-US" b="0" i="0" u="none" strike="noStrike" baseline="0" dirty="0">
                <a:latin typeface="Melior"/>
              </a:rPr>
              <a:t>appeals to the authority of experts</a:t>
            </a:r>
            <a:r>
              <a:rPr lang="en-US" b="0" i="0" u="none" strike="noStrike" dirty="0">
                <a:latin typeface="Melior"/>
              </a:rPr>
              <a:t> </a:t>
            </a:r>
            <a:r>
              <a:rPr lang="en-US" b="0" i="0" u="none" strike="noStrike" baseline="0" dirty="0">
                <a:latin typeface="Melior"/>
              </a:rPr>
              <a:t>involve greater complexities than these three questions bring to</a:t>
            </a:r>
            <a:r>
              <a:rPr lang="en-US" b="0" i="0" u="none" strike="noStrike" dirty="0">
                <a:latin typeface="Melior"/>
              </a:rPr>
              <a:t> </a:t>
            </a:r>
            <a:r>
              <a:rPr lang="en-US" b="0" i="0" u="none" strike="noStrike" baseline="0" dirty="0">
                <a:latin typeface="Melior"/>
              </a:rPr>
              <a:t>light… </a:t>
            </a:r>
          </a:p>
          <a:p>
            <a:endParaRPr lang="en-US" dirty="0">
              <a:latin typeface="Melior"/>
            </a:endParaRPr>
          </a:p>
          <a:p>
            <a:r>
              <a:rPr lang="en-US" b="0" i="0" u="none" strike="noStrike" baseline="0" dirty="0">
                <a:latin typeface="Melior"/>
              </a:rPr>
              <a:t>Nevertheless</a:t>
            </a:r>
            <a:r>
              <a:rPr lang="en-US" dirty="0">
                <a:latin typeface="Melior"/>
              </a:rPr>
              <a:t>,</a:t>
            </a:r>
            <a:r>
              <a:rPr lang="en-US" b="0" i="0" u="none" strike="noStrike" dirty="0">
                <a:latin typeface="Melior"/>
              </a:rPr>
              <a:t> </a:t>
            </a:r>
            <a:r>
              <a:rPr lang="en-US" b="0" i="0" u="none" strike="noStrike" baseline="0" dirty="0">
                <a:latin typeface="Melior"/>
              </a:rPr>
              <a:t>for</a:t>
            </a:r>
            <a:r>
              <a:rPr lang="en-US" b="0" i="0" u="none" strike="noStrike" dirty="0">
                <a:latin typeface="Melior"/>
              </a:rPr>
              <a:t> your purposes in this course </a:t>
            </a:r>
            <a:r>
              <a:rPr lang="en-US" b="0" i="0" u="none" strike="noStrike" baseline="0" dirty="0">
                <a:latin typeface="Melior"/>
              </a:rPr>
              <a:t>the</a:t>
            </a:r>
            <a:r>
              <a:rPr lang="en-US" b="0" i="0" u="none" strike="noStrike" dirty="0">
                <a:latin typeface="Melior"/>
              </a:rPr>
              <a:t> basic discussion of this fallacy we just had </a:t>
            </a:r>
            <a:r>
              <a:rPr lang="en-US" b="0" i="0" u="none" strike="noStrike" baseline="0" dirty="0">
                <a:latin typeface="Melior"/>
              </a:rPr>
              <a:t>should be sufficient to allow you</a:t>
            </a:r>
            <a:r>
              <a:rPr lang="en-US" b="0" i="0" u="none" strike="noStrike" dirty="0">
                <a:latin typeface="Melior"/>
              </a:rPr>
              <a:t> </a:t>
            </a:r>
            <a:r>
              <a:rPr lang="en-US" b="0" i="0" u="none" strike="noStrike" baseline="0" dirty="0">
                <a:latin typeface="Melior"/>
              </a:rPr>
              <a:t>to deal </a:t>
            </a:r>
            <a:r>
              <a:rPr lang="en-US" dirty="0">
                <a:latin typeface="Melior"/>
              </a:rPr>
              <a:t>adequately with arguments involving this fallacy and thus successfully identify instances of this fallacy</a:t>
            </a:r>
          </a:p>
        </p:txBody>
      </p:sp>
    </p:spTree>
    <p:extLst>
      <p:ext uri="{BB962C8B-B14F-4D97-AF65-F5344CB8AC3E}">
        <p14:creationId xmlns:p14="http://schemas.microsoft.com/office/powerpoint/2010/main" val="36621335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263520" y="564531"/>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4" name="Rectangle 3"/>
          <p:cNvSpPr/>
          <p:nvPr/>
        </p:nvSpPr>
        <p:spPr>
          <a:xfrm>
            <a:off x="946901" y="886063"/>
            <a:ext cx="10075478" cy="1200329"/>
          </a:xfrm>
          <a:prstGeom prst="rect">
            <a:avLst/>
          </a:prstGeom>
        </p:spPr>
        <p:txBody>
          <a:bodyPr wrap="square">
            <a:spAutoFit/>
          </a:bodyPr>
          <a:lstStyle/>
          <a:p>
            <a:pPr algn="ctr"/>
            <a:r>
              <a:rPr lang="en-US" dirty="0">
                <a:latin typeface="Melior"/>
              </a:rPr>
              <a:t>So, if appealing to authority is not a desirable criterion to justify our knowledge of facts. How do we decide whom we trust? </a:t>
            </a:r>
          </a:p>
          <a:p>
            <a:pPr algn="ctr"/>
            <a:endParaRPr lang="en-US" dirty="0">
              <a:latin typeface="Melior"/>
            </a:endParaRPr>
          </a:p>
          <a:p>
            <a:pPr algn="ctr"/>
            <a:r>
              <a:rPr lang="en-US" dirty="0">
                <a:latin typeface="Melior"/>
              </a:rPr>
              <a:t>This brings us to the topic of the second part of this lecture, which is Credibility.</a:t>
            </a:r>
            <a:endParaRPr lang="en-US" dirty="0"/>
          </a:p>
        </p:txBody>
      </p:sp>
      <p:pic>
        <p:nvPicPr>
          <p:cNvPr id="5" name="Picture 4"/>
          <p:cNvPicPr>
            <a:picLocks noChangeAspect="1"/>
          </p:cNvPicPr>
          <p:nvPr/>
        </p:nvPicPr>
        <p:blipFill>
          <a:blip r:embed="rId2"/>
          <a:stretch>
            <a:fillRect/>
          </a:stretch>
        </p:blipFill>
        <p:spPr>
          <a:xfrm>
            <a:off x="1780673" y="2551543"/>
            <a:ext cx="8855241" cy="3473116"/>
          </a:xfrm>
          <a:prstGeom prst="rect">
            <a:avLst/>
          </a:prstGeom>
        </p:spPr>
      </p:pic>
    </p:spTree>
    <p:extLst>
      <p:ext uri="{BB962C8B-B14F-4D97-AF65-F5344CB8AC3E}">
        <p14:creationId xmlns:p14="http://schemas.microsoft.com/office/powerpoint/2010/main" val="3567952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834190" y="2173704"/>
            <a:ext cx="4130842" cy="3139321"/>
          </a:xfrm>
          <a:prstGeom prst="rect">
            <a:avLst/>
          </a:prstGeom>
        </p:spPr>
        <p:txBody>
          <a:bodyPr wrap="square">
            <a:spAutoFit/>
          </a:bodyPr>
          <a:lstStyle/>
          <a:p>
            <a:r>
              <a:rPr lang="en-US" b="0" i="0" u="none" strike="noStrike" baseline="0" dirty="0">
                <a:latin typeface="Melior"/>
              </a:rPr>
              <a:t>The Appeal to Authority is a strategy in argument that few can</a:t>
            </a:r>
            <a:r>
              <a:rPr lang="en-US" b="0" i="0" u="none" strike="noStrike" dirty="0">
                <a:latin typeface="Melior"/>
              </a:rPr>
              <a:t> </a:t>
            </a:r>
            <a:r>
              <a:rPr lang="en-US" b="0" i="0" u="none" strike="noStrike" baseline="0" dirty="0">
                <a:latin typeface="Melior"/>
              </a:rPr>
              <a:t>avoid</a:t>
            </a:r>
            <a:r>
              <a:rPr lang="en-US" b="0" i="0" u="none" strike="noStrike" dirty="0">
                <a:latin typeface="Melior"/>
              </a:rPr>
              <a:t> </a:t>
            </a:r>
            <a:r>
              <a:rPr lang="en-US" b="0" i="0" u="none" strike="noStrike" baseline="0" dirty="0">
                <a:latin typeface="Melior"/>
              </a:rPr>
              <a:t>making. </a:t>
            </a:r>
          </a:p>
          <a:p>
            <a:endParaRPr lang="en-US" dirty="0">
              <a:latin typeface="Melior"/>
            </a:endParaRPr>
          </a:p>
          <a:p>
            <a:r>
              <a:rPr lang="en-US" b="0" i="0" u="none" strike="noStrike" baseline="0" dirty="0">
                <a:latin typeface="Melior"/>
              </a:rPr>
              <a:t>When my doctor tells me that I must make some</a:t>
            </a:r>
            <a:r>
              <a:rPr lang="en-US" b="0" i="0" u="none" strike="noStrike" dirty="0">
                <a:latin typeface="Melior"/>
              </a:rPr>
              <a:t> </a:t>
            </a:r>
            <a:r>
              <a:rPr lang="en-US" b="0" i="0" u="none" strike="noStrike" baseline="0" dirty="0">
                <a:latin typeface="Melior"/>
              </a:rPr>
              <a:t>serious lifestyle changes or else expect undesirable </a:t>
            </a:r>
            <a:r>
              <a:rPr lang="en-US" b="0" i="0" u="none" strike="noStrike" dirty="0">
                <a:latin typeface="Melior"/>
              </a:rPr>
              <a:t> </a:t>
            </a:r>
            <a:r>
              <a:rPr lang="en-US" b="0" i="0" u="none" strike="noStrike" baseline="0" dirty="0" err="1">
                <a:latin typeface="Melior"/>
              </a:rPr>
              <a:t>onsequences</a:t>
            </a:r>
            <a:r>
              <a:rPr lang="en-US" b="0" i="0" u="none" strike="noStrike" dirty="0">
                <a:latin typeface="Melior"/>
              </a:rPr>
              <a:t> </a:t>
            </a:r>
            <a:r>
              <a:rPr lang="en-US" b="0" i="0" u="none" strike="noStrike" baseline="0" dirty="0">
                <a:latin typeface="Melior"/>
              </a:rPr>
              <a:t>to follow, then my deliberations in deciding whether to make such</a:t>
            </a:r>
            <a:r>
              <a:rPr lang="en-US" b="0" i="0" u="none" strike="noStrike" dirty="0">
                <a:latin typeface="Melior"/>
              </a:rPr>
              <a:t> </a:t>
            </a:r>
            <a:r>
              <a:rPr lang="en-US" b="0" i="0" u="none" strike="noStrike" baseline="0" dirty="0">
                <a:latin typeface="Melior"/>
              </a:rPr>
              <a:t>adjustments involve a direct appeal to her status as an authority.</a:t>
            </a:r>
            <a:endParaRPr lang="en-US" dirty="0"/>
          </a:p>
        </p:txBody>
      </p:sp>
      <p:sp>
        <p:nvSpPr>
          <p:cNvPr id="3" name="Rectangle 2"/>
          <p:cNvSpPr/>
          <p:nvPr/>
        </p:nvSpPr>
        <p:spPr>
          <a:xfrm>
            <a:off x="307800" y="289994"/>
            <a:ext cx="5727978" cy="400110"/>
          </a:xfrm>
          <a:prstGeom prst="rect">
            <a:avLst/>
          </a:prstGeom>
        </p:spPr>
        <p:txBody>
          <a:bodyPr wrap="none">
            <a:spAutoFit/>
          </a:bodyPr>
          <a:lstStyle/>
          <a:p>
            <a:r>
              <a:rPr lang="en-US" sz="2000" b="1" dirty="0">
                <a:latin typeface="Melior-Italic"/>
              </a:rPr>
              <a:t>Ad </a:t>
            </a:r>
            <a:r>
              <a:rPr lang="en-US" sz="2000" b="1" dirty="0" err="1">
                <a:latin typeface="Melior-Italic"/>
              </a:rPr>
              <a:t>verecundiam</a:t>
            </a:r>
            <a:r>
              <a:rPr lang="en-US" sz="2000" b="1" dirty="0">
                <a:latin typeface="Melior-Italic"/>
              </a:rPr>
              <a:t> (appeal to Authority) – part 1</a:t>
            </a:r>
            <a:endParaRPr lang="en-US" sz="2000" b="1" dirty="0"/>
          </a:p>
        </p:txBody>
      </p:sp>
      <p:pic>
        <p:nvPicPr>
          <p:cNvPr id="2052" name="Picture 4" descr="Image result for heal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4549" y="1835463"/>
            <a:ext cx="4394700" cy="2475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7641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3" name="TextBox 2"/>
          <p:cNvSpPr txBox="1"/>
          <p:nvPr/>
        </p:nvSpPr>
        <p:spPr>
          <a:xfrm>
            <a:off x="3056021" y="2710868"/>
            <a:ext cx="6922168" cy="2862322"/>
          </a:xfrm>
          <a:prstGeom prst="rect">
            <a:avLst/>
          </a:prstGeom>
          <a:noFill/>
        </p:spPr>
        <p:txBody>
          <a:bodyPr wrap="square" rtlCol="0">
            <a:spAutoFit/>
          </a:bodyPr>
          <a:lstStyle/>
          <a:p>
            <a:r>
              <a:rPr lang="en-US" dirty="0">
                <a:latin typeface="Melior"/>
              </a:rPr>
              <a:t>This is about a friend of mine named Paolo, who many years ago received an e-mail from </a:t>
            </a:r>
            <a:r>
              <a:rPr lang="en-US" dirty="0" err="1">
                <a:latin typeface="Melior"/>
              </a:rPr>
              <a:t>UniCredit</a:t>
            </a:r>
            <a:r>
              <a:rPr lang="en-US" dirty="0">
                <a:latin typeface="Melior"/>
              </a:rPr>
              <a:t> (Italy’s largest bank). </a:t>
            </a:r>
          </a:p>
          <a:p>
            <a:endParaRPr lang="en-US" dirty="0">
              <a:latin typeface="Melior"/>
            </a:endParaRPr>
          </a:p>
          <a:p>
            <a:r>
              <a:rPr lang="en-US" dirty="0">
                <a:latin typeface="Melior"/>
              </a:rPr>
              <a:t>This email notified him that there might be a problem with his credit card account and asked him to visit the bank’s Web site to straighten things out. </a:t>
            </a:r>
          </a:p>
          <a:p>
            <a:endParaRPr lang="en-US" dirty="0">
              <a:latin typeface="Melior"/>
            </a:endParaRPr>
          </a:p>
          <a:p>
            <a:r>
              <a:rPr lang="en-US" dirty="0">
                <a:latin typeface="Melior"/>
              </a:rPr>
              <a:t>A link was provided to the Web site in the email. When Paolo visited the site, he was asked to confirm details of his personal information (to clear security checks)</a:t>
            </a:r>
          </a:p>
        </p:txBody>
      </p:sp>
      <p:sp>
        <p:nvSpPr>
          <p:cNvPr id="4" name="Rectangle 3"/>
          <p:cNvSpPr/>
          <p:nvPr/>
        </p:nvSpPr>
        <p:spPr>
          <a:xfrm>
            <a:off x="460080" y="300256"/>
            <a:ext cx="2868093" cy="461665"/>
          </a:xfrm>
          <a:prstGeom prst="rect">
            <a:avLst/>
          </a:prstGeom>
        </p:spPr>
        <p:txBody>
          <a:bodyPr wrap="none">
            <a:spAutoFit/>
          </a:bodyPr>
          <a:lstStyle/>
          <a:p>
            <a:r>
              <a:rPr lang="en-US" sz="2400" b="1" dirty="0">
                <a:latin typeface="Melior"/>
              </a:rPr>
              <a:t>Credibility – part 2</a:t>
            </a:r>
            <a:endParaRPr lang="en-US" sz="2400" b="1" dirty="0"/>
          </a:p>
        </p:txBody>
      </p:sp>
      <p:sp>
        <p:nvSpPr>
          <p:cNvPr id="5" name="Rectangle 4"/>
          <p:cNvSpPr/>
          <p:nvPr/>
        </p:nvSpPr>
        <p:spPr>
          <a:xfrm>
            <a:off x="770021" y="1446988"/>
            <a:ext cx="6096000" cy="646331"/>
          </a:xfrm>
          <a:prstGeom prst="rect">
            <a:avLst/>
          </a:prstGeom>
        </p:spPr>
        <p:txBody>
          <a:bodyPr>
            <a:spAutoFit/>
          </a:bodyPr>
          <a:lstStyle/>
          <a:p>
            <a:r>
              <a:rPr lang="en-US" dirty="0">
                <a:solidFill>
                  <a:srgbClr val="14CD00"/>
                </a:solidFill>
                <a:latin typeface="Trebuchet MS" panose="020B0603020202020204" pitchFamily="34" charset="0"/>
              </a:rPr>
              <a:t>EXAMPLE AKIN TO: The Nigerian Advance Fee 4-1-9 Fraud, which is The Internet’s Longest-Running Scam</a:t>
            </a:r>
            <a:endParaRPr lang="en-US" dirty="0"/>
          </a:p>
        </p:txBody>
      </p:sp>
    </p:spTree>
    <p:extLst>
      <p:ext uri="{BB962C8B-B14F-4D97-AF65-F5344CB8AC3E}">
        <p14:creationId xmlns:p14="http://schemas.microsoft.com/office/powerpoint/2010/main" val="27507849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1074821" y="1884947"/>
            <a:ext cx="4323347" cy="3139321"/>
          </a:xfrm>
          <a:prstGeom prst="rect">
            <a:avLst/>
          </a:prstGeom>
        </p:spPr>
        <p:txBody>
          <a:bodyPr wrap="square">
            <a:spAutoFit/>
          </a:bodyPr>
          <a:lstStyle/>
          <a:p>
            <a:r>
              <a:rPr lang="en-US" dirty="0">
                <a:latin typeface="TrumpMediaeval-Roman"/>
              </a:rPr>
              <a:t>The Web site looked exactly like</a:t>
            </a:r>
          </a:p>
          <a:p>
            <a:r>
              <a:rPr lang="en-US" dirty="0">
                <a:latin typeface="TrumpMediaeval-Roman"/>
              </a:rPr>
              <a:t>the </a:t>
            </a:r>
            <a:r>
              <a:rPr lang="en-US" dirty="0" err="1">
                <a:latin typeface="TrumpMediaeval-Roman"/>
              </a:rPr>
              <a:t>Unicredit</a:t>
            </a:r>
            <a:r>
              <a:rPr lang="en-US" dirty="0">
                <a:latin typeface="TrumpMediaeval-Roman"/>
              </a:rPr>
              <a:t> website he had visited before, with the bank’s logo and other authentic-appearing details. </a:t>
            </a:r>
          </a:p>
          <a:p>
            <a:endParaRPr lang="en-US" dirty="0">
              <a:latin typeface="TrumpMediaeval-Roman"/>
            </a:endParaRPr>
          </a:p>
          <a:p>
            <a:r>
              <a:rPr lang="en-US" dirty="0">
                <a:latin typeface="TrumpMediaeval-Roman"/>
              </a:rPr>
              <a:t>But very shortly after this episode, he discovered that his card had paid for a plasma television, a home theater set, and a couple of expensive car stereos, none of which he had ordered or received.</a:t>
            </a:r>
            <a:endParaRPr lang="en-US" dirty="0"/>
          </a:p>
        </p:txBody>
      </p:sp>
      <p:pic>
        <p:nvPicPr>
          <p:cNvPr id="32770" name="Picture 2" descr="Image result for unicredi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6797" y="1283993"/>
            <a:ext cx="4913563" cy="2573382"/>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money stol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641" y="3413843"/>
            <a:ext cx="2636085" cy="2228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03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5609760" y="1790889"/>
            <a:ext cx="6096000" cy="2031325"/>
          </a:xfrm>
          <a:prstGeom prst="rect">
            <a:avLst/>
          </a:prstGeom>
        </p:spPr>
        <p:txBody>
          <a:bodyPr>
            <a:spAutoFit/>
          </a:bodyPr>
          <a:lstStyle/>
          <a:p>
            <a:r>
              <a:rPr lang="en-US" dirty="0">
                <a:latin typeface="TrumpMediaeval-Roman"/>
              </a:rPr>
              <a:t>Paolo was a victim of “phishing,” a ploy to identify victims for identity theft and credit card fraud. </a:t>
            </a:r>
          </a:p>
          <a:p>
            <a:endParaRPr lang="en-US" dirty="0">
              <a:latin typeface="TrumpMediaeval-Roman"/>
            </a:endParaRPr>
          </a:p>
          <a:p>
            <a:r>
              <a:rPr lang="en-US" dirty="0">
                <a:latin typeface="TrumpMediaeval-Roman"/>
              </a:rPr>
              <a:t>Phishing scams are on the rise these days </a:t>
            </a:r>
          </a:p>
          <a:p>
            <a:endParaRPr lang="en-US" dirty="0">
              <a:latin typeface="TrumpMediaeval-Roman"/>
            </a:endParaRPr>
          </a:p>
          <a:p>
            <a:r>
              <a:rPr lang="en-US" dirty="0">
                <a:latin typeface="TrumpMediaeval-Roman"/>
              </a:rPr>
              <a:t>Some of these phishing scams threaten to suspend or close the individual’s account if no response is made</a:t>
            </a:r>
            <a:endParaRPr lang="en-US" dirty="0"/>
          </a:p>
        </p:txBody>
      </p:sp>
      <p:pic>
        <p:nvPicPr>
          <p:cNvPr id="3379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080" y="2831432"/>
            <a:ext cx="4443068" cy="296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43542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1275347" y="2358189"/>
            <a:ext cx="2975811" cy="2378969"/>
          </a:xfrm>
          <a:prstGeom prst="rect">
            <a:avLst/>
          </a:prstGeom>
        </p:spPr>
        <p:txBody>
          <a:bodyPr wrap="square">
            <a:spAutoFit/>
          </a:bodyPr>
          <a:lstStyle/>
          <a:p>
            <a:r>
              <a:rPr lang="en-US" dirty="0">
                <a:latin typeface="TrumpMediaeval-Roman"/>
              </a:rPr>
              <a:t>Needless to say, a person should give </a:t>
            </a:r>
            <a:r>
              <a:rPr lang="en-US" i="1" dirty="0">
                <a:latin typeface="TrumpMediaeval-Italic"/>
              </a:rPr>
              <a:t>no credibility </a:t>
            </a:r>
            <a:r>
              <a:rPr lang="en-US" dirty="0">
                <a:latin typeface="TrumpMediaeval-Roman"/>
              </a:rPr>
              <a:t>to an e-mail that purports to be from a bank or other company and asks for personal identifying</a:t>
            </a:r>
          </a:p>
          <a:p>
            <a:r>
              <a:rPr lang="en-US" dirty="0">
                <a:latin typeface="TrumpMediaeval-Roman"/>
              </a:rPr>
              <a:t>information via e-mail or a Web site</a:t>
            </a:r>
            <a:endParaRPr lang="en-US" dirty="0"/>
          </a:p>
        </p:txBody>
      </p:sp>
      <p:pic>
        <p:nvPicPr>
          <p:cNvPr id="34818" name="Picture 2" descr="Image result for credi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6038" y="1660358"/>
            <a:ext cx="4762500"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3507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7387388" y="1258883"/>
            <a:ext cx="3553327" cy="4247317"/>
          </a:xfrm>
          <a:prstGeom prst="rect">
            <a:avLst/>
          </a:prstGeom>
        </p:spPr>
        <p:txBody>
          <a:bodyPr wrap="square">
            <a:spAutoFit/>
          </a:bodyPr>
          <a:lstStyle/>
          <a:p>
            <a:r>
              <a:rPr lang="en-US" dirty="0">
                <a:latin typeface="TrumpMediaeval-Roman"/>
              </a:rPr>
              <a:t>Two obvious reasons for being skeptic! </a:t>
            </a:r>
          </a:p>
          <a:p>
            <a:endParaRPr lang="en-US" dirty="0">
              <a:latin typeface="TrumpMediaeval-Roman"/>
            </a:endParaRPr>
          </a:p>
          <a:p>
            <a:r>
              <a:rPr lang="en-US" dirty="0">
                <a:latin typeface="TrumpMediaeval-Roman"/>
              </a:rPr>
              <a:t>The first ground is the claim itself. Paolo should have asked himself just how likely it is that </a:t>
            </a:r>
            <a:r>
              <a:rPr lang="en-US" dirty="0" err="1">
                <a:latin typeface="TrumpMediaeval-Roman"/>
              </a:rPr>
              <a:t>Unicredit</a:t>
            </a:r>
            <a:r>
              <a:rPr lang="en-US" dirty="0">
                <a:latin typeface="TrumpMediaeval-Roman"/>
              </a:rPr>
              <a:t> would notify him of a problem with his account by e-mail and would ask him for his personal, identifying information.</a:t>
            </a:r>
          </a:p>
          <a:p>
            <a:endParaRPr lang="en-US" dirty="0">
              <a:latin typeface="TrumpMediaeval-Roman"/>
            </a:endParaRPr>
          </a:p>
          <a:p>
            <a:r>
              <a:rPr lang="en-US" dirty="0">
                <a:latin typeface="TrumpMediaeval-Roman"/>
              </a:rPr>
              <a:t> (Hint: </a:t>
            </a:r>
            <a:r>
              <a:rPr lang="en-US" i="1" dirty="0">
                <a:latin typeface="TrumpMediaeval-Italic"/>
              </a:rPr>
              <a:t>No serious </a:t>
            </a:r>
            <a:r>
              <a:rPr lang="en-US" dirty="0">
                <a:latin typeface="TrumpMediaeval-Roman"/>
              </a:rPr>
              <a:t>bank will approach its customers for such information by e-mail or telephone.)</a:t>
            </a:r>
            <a:endParaRPr lang="en-US" dirty="0"/>
          </a:p>
        </p:txBody>
      </p:sp>
      <p:pic>
        <p:nvPicPr>
          <p:cNvPr id="3584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723" y="1596191"/>
            <a:ext cx="5023954" cy="415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6765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7114673" y="1321160"/>
            <a:ext cx="4195011" cy="3693319"/>
          </a:xfrm>
          <a:prstGeom prst="rect">
            <a:avLst/>
          </a:prstGeom>
        </p:spPr>
        <p:txBody>
          <a:bodyPr wrap="square">
            <a:spAutoFit/>
          </a:bodyPr>
          <a:lstStyle/>
          <a:p>
            <a:r>
              <a:rPr lang="en-US" dirty="0">
                <a:latin typeface="TrumpMediaeval-Roman"/>
              </a:rPr>
              <a:t>The second ground for suspicion is the source of the claim. In this case, Paolo believed the source was legitimate. But here’s the point, one that critical</a:t>
            </a:r>
          </a:p>
          <a:p>
            <a:r>
              <a:rPr lang="en-US" dirty="0">
                <a:latin typeface="TrumpMediaeval-Roman"/>
              </a:rPr>
              <a:t>thinkers are well aware of these days: </a:t>
            </a:r>
          </a:p>
          <a:p>
            <a:endParaRPr lang="en-US" dirty="0">
              <a:latin typeface="TrumpMediaeval-Roman"/>
            </a:endParaRPr>
          </a:p>
          <a:p>
            <a:r>
              <a:rPr lang="en-US" dirty="0">
                <a:latin typeface="TrumpMediaeval-Roman"/>
              </a:rPr>
              <a:t>On the Internet, whether by Web site or e-mail, the average person has no idea where the stuff on the computer screen comes from. Computer experts have methods that can sometimes identify the source of an e-mail, but most of us are very easy to mislead</a:t>
            </a:r>
            <a:endParaRPr lang="en-US" dirty="0"/>
          </a:p>
        </p:txBody>
      </p:sp>
      <p:pic>
        <p:nvPicPr>
          <p:cNvPr id="36866" name="Picture 2" descr="Image result for phishing sc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76" y="1458360"/>
            <a:ext cx="5491246" cy="5010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65073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922420" y="2374231"/>
            <a:ext cx="3553327" cy="2585323"/>
          </a:xfrm>
          <a:prstGeom prst="rect">
            <a:avLst/>
          </a:prstGeom>
        </p:spPr>
        <p:txBody>
          <a:bodyPr wrap="square">
            <a:spAutoFit/>
          </a:bodyPr>
          <a:lstStyle/>
          <a:p>
            <a:r>
              <a:rPr lang="en-US" dirty="0">
                <a:latin typeface="TrumpMediaeval-Roman"/>
              </a:rPr>
              <a:t>Paolo is no dummy; being fooled by such scams is not a sign of a lack of intelligence. </a:t>
            </a:r>
          </a:p>
          <a:p>
            <a:endParaRPr lang="en-US" dirty="0">
              <a:latin typeface="TrumpMediaeval-Roman"/>
            </a:endParaRPr>
          </a:p>
          <a:p>
            <a:r>
              <a:rPr lang="en-US" dirty="0">
                <a:latin typeface="TrumpMediaeval-Roman"/>
              </a:rPr>
              <a:t>Just: His concern that his account might be suspended caused him to overlook the ominous possibility that the original request might be a fake.</a:t>
            </a:r>
            <a:endParaRPr lang="en-US" dirty="0"/>
          </a:p>
        </p:txBody>
      </p:sp>
      <p:pic>
        <p:nvPicPr>
          <p:cNvPr id="37890" name="Picture 2" descr="Image result for nigerian scam fraud emai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7137" y="1660358"/>
            <a:ext cx="4750683" cy="3167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0271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7259836" y="2069431"/>
            <a:ext cx="3080084" cy="2862322"/>
          </a:xfrm>
          <a:prstGeom prst="rect">
            <a:avLst/>
          </a:prstGeom>
        </p:spPr>
        <p:txBody>
          <a:bodyPr wrap="square">
            <a:spAutoFit/>
          </a:bodyPr>
          <a:lstStyle/>
          <a:p>
            <a:r>
              <a:rPr lang="en-US" dirty="0">
                <a:latin typeface="TrumpMediaeval-Roman"/>
              </a:rPr>
              <a:t>In this phishing story, there are two ways in which we can assess credibility: </a:t>
            </a:r>
          </a:p>
          <a:p>
            <a:endParaRPr lang="en-US" dirty="0">
              <a:latin typeface="TrumpMediaeval-Roman"/>
            </a:endParaRPr>
          </a:p>
          <a:p>
            <a:r>
              <a:rPr lang="en-US" dirty="0">
                <a:latin typeface="TrumpMediaeval-Roman"/>
              </a:rPr>
              <a:t>1. is that of </a:t>
            </a:r>
            <a:r>
              <a:rPr lang="en-US" i="1" dirty="0">
                <a:latin typeface="TrumpMediaeval-Italic"/>
              </a:rPr>
              <a:t>claims </a:t>
            </a:r>
            <a:r>
              <a:rPr lang="en-US" dirty="0">
                <a:latin typeface="TrumpMediaeval-Roman"/>
              </a:rPr>
              <a:t>themselves; 2. is the claims’ </a:t>
            </a:r>
            <a:r>
              <a:rPr lang="en-US" i="1" dirty="0">
                <a:latin typeface="TrumpMediaeval-Italic"/>
              </a:rPr>
              <a:t>sources.</a:t>
            </a:r>
          </a:p>
          <a:p>
            <a:endParaRPr lang="en-US" i="1" dirty="0">
              <a:latin typeface="TrumpMediaeval-Italic"/>
            </a:endParaRPr>
          </a:p>
          <a:p>
            <a:r>
              <a:rPr lang="en-US" dirty="0">
                <a:latin typeface="TrumpMediaeval-Italic"/>
              </a:rPr>
              <a:t>Let us analyze these 2 points next</a:t>
            </a:r>
            <a:endParaRPr lang="en-US" dirty="0"/>
          </a:p>
        </p:txBody>
      </p:sp>
      <p:pic>
        <p:nvPicPr>
          <p:cNvPr id="38914" name="Picture 2" descr="Image result for credibilit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6974" y="1892968"/>
            <a:ext cx="5097666" cy="3395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1923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1860884" y="2454442"/>
            <a:ext cx="3056021" cy="2585323"/>
          </a:xfrm>
          <a:prstGeom prst="rect">
            <a:avLst/>
          </a:prstGeom>
        </p:spPr>
        <p:txBody>
          <a:bodyPr wrap="square">
            <a:spAutoFit/>
          </a:bodyPr>
          <a:lstStyle/>
          <a:p>
            <a:pPr marL="342900" indent="-342900">
              <a:buAutoNum type="arabicPeriod"/>
            </a:pPr>
            <a:r>
              <a:rPr lang="en-US" dirty="0">
                <a:latin typeface="TrumpMediaeval-Roman"/>
              </a:rPr>
              <a:t>If we’re told that ducks can communicate by quacking in Morse code, we dismiss the claim immediately. </a:t>
            </a:r>
          </a:p>
          <a:p>
            <a:endParaRPr lang="en-US" dirty="0">
              <a:latin typeface="TrumpMediaeval-Roman"/>
            </a:endParaRPr>
          </a:p>
          <a:p>
            <a:r>
              <a:rPr lang="en-US" dirty="0">
                <a:latin typeface="TrumpMediaeval-Roman"/>
              </a:rPr>
              <a:t>Such claims lack credibility no matter where they</a:t>
            </a:r>
          </a:p>
          <a:p>
            <a:r>
              <a:rPr lang="en-US" dirty="0">
                <a:latin typeface="TrumpMediaeval-Roman"/>
              </a:rPr>
              <a:t>come from</a:t>
            </a:r>
            <a:endParaRPr lang="en-US" dirty="0"/>
          </a:p>
        </p:txBody>
      </p:sp>
      <p:pic>
        <p:nvPicPr>
          <p:cNvPr id="3993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8847" y="1263399"/>
            <a:ext cx="4273913" cy="3613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91479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6898888" y="1917032"/>
            <a:ext cx="3441032" cy="3139321"/>
          </a:xfrm>
          <a:prstGeom prst="rect">
            <a:avLst/>
          </a:prstGeom>
        </p:spPr>
        <p:txBody>
          <a:bodyPr wrap="square">
            <a:spAutoFit/>
          </a:bodyPr>
          <a:lstStyle/>
          <a:p>
            <a:r>
              <a:rPr lang="en-US" dirty="0">
                <a:latin typeface="TrumpMediaeval-Roman"/>
              </a:rPr>
              <a:t>But the claim that ducks mate for life is not at all outrageous—it’s a credible claim. </a:t>
            </a:r>
          </a:p>
          <a:p>
            <a:endParaRPr lang="en-US" dirty="0">
              <a:latin typeface="TrumpMediaeval-Roman"/>
            </a:endParaRPr>
          </a:p>
          <a:p>
            <a:r>
              <a:rPr lang="en-US" dirty="0">
                <a:latin typeface="TrumpMediaeval-Roman"/>
              </a:rPr>
              <a:t>Whether we should believe it depends on its source; if we read it in a bird book or hear it from a bird expert, we are much more likely to believe it than if we hear it from our nephew, for example</a:t>
            </a:r>
            <a:endParaRPr lang="en-US" dirty="0"/>
          </a:p>
        </p:txBody>
      </p:sp>
      <p:pic>
        <p:nvPicPr>
          <p:cNvPr id="40964" name="Picture 4" descr="Image result for duck communic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829" y="2574758"/>
            <a:ext cx="5252761" cy="3200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66014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8077199" y="1764632"/>
            <a:ext cx="3344779" cy="2585323"/>
          </a:xfrm>
          <a:prstGeom prst="rect">
            <a:avLst/>
          </a:prstGeom>
        </p:spPr>
        <p:txBody>
          <a:bodyPr wrap="square">
            <a:spAutoFit/>
          </a:bodyPr>
          <a:lstStyle/>
          <a:p>
            <a:r>
              <a:rPr lang="en-US" b="0" i="0" u="none" strike="noStrike" baseline="0" dirty="0">
                <a:latin typeface="Melior"/>
              </a:rPr>
              <a:t>She has knowledge that I do not possess, coupled with many years</a:t>
            </a:r>
            <a:r>
              <a:rPr lang="en-US" b="0" i="0" u="none" strike="noStrike" dirty="0">
                <a:latin typeface="Melior"/>
              </a:rPr>
              <a:t> </a:t>
            </a:r>
            <a:r>
              <a:rPr lang="en-US" b="0" i="0" u="none" strike="noStrike" baseline="0" dirty="0">
                <a:latin typeface="Melior"/>
              </a:rPr>
              <a:t>of experience reviewing the symptoms of people comparable to</a:t>
            </a:r>
            <a:r>
              <a:rPr lang="en-US" b="0" i="0" u="none" strike="noStrike" dirty="0">
                <a:latin typeface="Melior"/>
              </a:rPr>
              <a:t> </a:t>
            </a:r>
            <a:r>
              <a:rPr lang="en-US" b="0" i="0" u="none" strike="noStrike" baseline="0" dirty="0">
                <a:latin typeface="Melior"/>
              </a:rPr>
              <a:t>me.</a:t>
            </a:r>
          </a:p>
          <a:p>
            <a:endParaRPr lang="en-US" dirty="0">
              <a:latin typeface="Melior"/>
            </a:endParaRPr>
          </a:p>
          <a:p>
            <a:r>
              <a:rPr lang="en-US" dirty="0">
                <a:latin typeface="Melior"/>
              </a:rPr>
              <a:t>Thus, she seems to be in a better position to judge my health than me.</a:t>
            </a:r>
            <a:endParaRPr lang="en-US" dirty="0"/>
          </a:p>
        </p:txBody>
      </p:sp>
      <p:pic>
        <p:nvPicPr>
          <p:cNvPr id="1026" name="Picture 2" descr="Image result for doctor kazakhst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021" y="1764632"/>
            <a:ext cx="3622619" cy="4417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87821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7018421" y="1315453"/>
            <a:ext cx="3529263" cy="3693319"/>
          </a:xfrm>
          <a:prstGeom prst="rect">
            <a:avLst/>
          </a:prstGeom>
        </p:spPr>
        <p:txBody>
          <a:bodyPr wrap="square">
            <a:spAutoFit/>
          </a:bodyPr>
          <a:lstStyle/>
          <a:p>
            <a:r>
              <a:rPr lang="en-US" dirty="0">
                <a:latin typeface="TrumpMediaeval-Roman"/>
              </a:rPr>
              <a:t>There are degrees of credibility, of course; it’s not an all-or-nothing kind of thing. </a:t>
            </a:r>
          </a:p>
          <a:p>
            <a:endParaRPr lang="en-US" dirty="0">
              <a:latin typeface="TrumpMediaeval-Roman"/>
            </a:endParaRPr>
          </a:p>
          <a:p>
            <a:r>
              <a:rPr lang="en-US" dirty="0">
                <a:latin typeface="TrumpMediaeval-Roman"/>
              </a:rPr>
              <a:t>The claim that the president of Italy has been secretly abducted and replaced by an actor who is an exact copy strikes us as very unlikely. But however unlikely, it’s still more credible than the claim that the president is in reality an alien from a distant galaxy.</a:t>
            </a:r>
            <a:endParaRPr lang="en-US" dirty="0"/>
          </a:p>
        </p:txBody>
      </p:sp>
      <p:pic>
        <p:nvPicPr>
          <p:cNvPr id="41986" name="Picture 2" descr="Image result for president of ital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7853" y="2013285"/>
            <a:ext cx="3800090" cy="4396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7949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826168" y="1941773"/>
            <a:ext cx="4331368" cy="3139321"/>
          </a:xfrm>
          <a:prstGeom prst="rect">
            <a:avLst/>
          </a:prstGeom>
        </p:spPr>
        <p:txBody>
          <a:bodyPr wrap="square">
            <a:spAutoFit/>
          </a:bodyPr>
          <a:lstStyle/>
          <a:p>
            <a:r>
              <a:rPr lang="en-US" dirty="0">
                <a:latin typeface="TrumpMediaeval-Roman"/>
              </a:rPr>
              <a:t>2. Sources vary in their credibility just as do the claims they offer. </a:t>
            </a:r>
          </a:p>
          <a:p>
            <a:endParaRPr lang="en-US" dirty="0">
              <a:latin typeface="TrumpMediaeval-Roman"/>
            </a:endParaRPr>
          </a:p>
          <a:p>
            <a:r>
              <a:rPr lang="en-US" dirty="0">
                <a:latin typeface="TrumpMediaeval-Roman"/>
              </a:rPr>
              <a:t>If the next-door neighbor you’ve always liked is arrested for bank robbery, his denials will probably seem credible to you. </a:t>
            </a:r>
          </a:p>
          <a:p>
            <a:endParaRPr lang="en-US" dirty="0">
              <a:latin typeface="TrumpMediaeval-Roman"/>
            </a:endParaRPr>
          </a:p>
          <a:p>
            <a:r>
              <a:rPr lang="en-US" dirty="0">
                <a:latin typeface="TrumpMediaeval-Roman"/>
              </a:rPr>
              <a:t>But he loses credibility if it turns out he owns a AK47 with the serial numbers removed.</a:t>
            </a:r>
            <a:endParaRPr lang="en-US" dirty="0"/>
          </a:p>
        </p:txBody>
      </p:sp>
      <p:pic>
        <p:nvPicPr>
          <p:cNvPr id="4301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88388" y="4305517"/>
            <a:ext cx="2739613" cy="1966076"/>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Image result for bank robbery with ak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695" y="1558240"/>
            <a:ext cx="4575270" cy="2567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87822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7695581" y="2454441"/>
            <a:ext cx="3497179" cy="1754326"/>
          </a:xfrm>
          <a:prstGeom prst="rect">
            <a:avLst/>
          </a:prstGeom>
        </p:spPr>
        <p:txBody>
          <a:bodyPr wrap="square">
            <a:spAutoFit/>
          </a:bodyPr>
          <a:lstStyle/>
          <a:p>
            <a:r>
              <a:rPr lang="en-US" dirty="0">
                <a:latin typeface="TrumpMediaeval-Roman"/>
              </a:rPr>
              <a:t>Similarly, a knowledgeable friend who tells us about an investment opportunity has a bit more credibility if we learn he has invested his own money in the idea.</a:t>
            </a:r>
            <a:endParaRPr lang="en-US" dirty="0"/>
          </a:p>
        </p:txBody>
      </p:sp>
      <p:pic>
        <p:nvPicPr>
          <p:cNvPr id="44034" name="Picture 2" descr="Image result for INVESTMENT MON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491" y="1862609"/>
            <a:ext cx="6096000"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53951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930442" y="1668379"/>
            <a:ext cx="3946358" cy="3970318"/>
          </a:xfrm>
          <a:prstGeom prst="rect">
            <a:avLst/>
          </a:prstGeom>
        </p:spPr>
        <p:txBody>
          <a:bodyPr wrap="square">
            <a:spAutoFit/>
          </a:bodyPr>
          <a:lstStyle/>
          <a:p>
            <a:r>
              <a:rPr lang="en-US" dirty="0">
                <a:latin typeface="Melior"/>
              </a:rPr>
              <a:t>On the other hand, he has less credibility if we learn he will make a substantial commission from our investment in it.  </a:t>
            </a:r>
          </a:p>
          <a:p>
            <a:endParaRPr lang="en-US" dirty="0">
              <a:latin typeface="Melior"/>
            </a:endParaRPr>
          </a:p>
          <a:p>
            <a:r>
              <a:rPr lang="en-US" dirty="0">
                <a:latin typeface="Melior"/>
              </a:rPr>
              <a:t>GENERAL RULE:</a:t>
            </a:r>
          </a:p>
          <a:p>
            <a:endParaRPr lang="en-US" dirty="0">
              <a:latin typeface="Melior"/>
            </a:endParaRPr>
          </a:p>
          <a:p>
            <a:r>
              <a:rPr lang="en-US" dirty="0">
                <a:latin typeface="Melior"/>
              </a:rPr>
              <a:t>A person who stands to gain from our belief in a claim is known as an </a:t>
            </a:r>
            <a:r>
              <a:rPr lang="en-US" b="1" dirty="0">
                <a:latin typeface="Melior"/>
              </a:rPr>
              <a:t>interested party, </a:t>
            </a:r>
            <a:r>
              <a:rPr lang="en-US" dirty="0">
                <a:latin typeface="Melior"/>
              </a:rPr>
              <a:t>and interested parties must be viewed with much more suspicion than </a:t>
            </a:r>
            <a:r>
              <a:rPr lang="en-US" b="1" dirty="0">
                <a:latin typeface="Melior"/>
              </a:rPr>
              <a:t>disinterested parties, </a:t>
            </a:r>
            <a:r>
              <a:rPr lang="en-US" dirty="0">
                <a:latin typeface="Melior"/>
              </a:rPr>
              <a:t>who have no stake in our</a:t>
            </a:r>
          </a:p>
          <a:p>
            <a:r>
              <a:rPr lang="en-US" dirty="0">
                <a:latin typeface="Melior"/>
              </a:rPr>
              <a:t>belief one way or another.</a:t>
            </a:r>
          </a:p>
        </p:txBody>
      </p:sp>
      <p:pic>
        <p:nvPicPr>
          <p:cNvPr id="45058" name="Picture 2" descr="Image result for INTERESTED DISINTERESTED PAR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3743" y="1058779"/>
            <a:ext cx="5273841" cy="369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18107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3" name="Rectangle 2"/>
          <p:cNvSpPr/>
          <p:nvPr/>
        </p:nvSpPr>
        <p:spPr>
          <a:xfrm>
            <a:off x="6564613" y="1379621"/>
            <a:ext cx="4628147" cy="3693319"/>
          </a:xfrm>
          <a:prstGeom prst="rect">
            <a:avLst/>
          </a:prstGeom>
        </p:spPr>
        <p:txBody>
          <a:bodyPr wrap="square">
            <a:spAutoFit/>
          </a:bodyPr>
          <a:lstStyle/>
          <a:p>
            <a:r>
              <a:rPr lang="en-US" dirty="0">
                <a:latin typeface="Melior"/>
              </a:rPr>
              <a:t>This discussion brings up another important question:  On what grounds </a:t>
            </a:r>
            <a:r>
              <a:rPr lang="en-US" i="1" dirty="0">
                <a:latin typeface="Melior"/>
              </a:rPr>
              <a:t>do </a:t>
            </a:r>
            <a:r>
              <a:rPr lang="en-US" dirty="0">
                <a:latin typeface="Melior"/>
              </a:rPr>
              <a:t>we judge a person’s credibility? </a:t>
            </a:r>
          </a:p>
          <a:p>
            <a:endParaRPr lang="en-US" dirty="0">
              <a:latin typeface="Melior"/>
            </a:endParaRPr>
          </a:p>
          <a:p>
            <a:r>
              <a:rPr lang="en-US" dirty="0">
                <a:latin typeface="Melior"/>
              </a:rPr>
              <a:t>Unfortunately, we often base our judgments on irrelevant considerations (e.g. physical characteristics). </a:t>
            </a:r>
          </a:p>
          <a:p>
            <a:endParaRPr lang="en-US" dirty="0">
              <a:latin typeface="Melior"/>
            </a:endParaRPr>
          </a:p>
          <a:p>
            <a:r>
              <a:rPr lang="en-US" dirty="0">
                <a:latin typeface="Melior"/>
              </a:rPr>
              <a:t>Does a person look you in the eye? Does he perspire a lot? Does he have a nervous laugh? Despite being generally worthless in this regard, such characteristics are widely</a:t>
            </a:r>
          </a:p>
          <a:p>
            <a:r>
              <a:rPr lang="en-US" dirty="0">
                <a:latin typeface="Melior"/>
              </a:rPr>
              <a:t>used in sizing up a person’s credibility.</a:t>
            </a:r>
          </a:p>
        </p:txBody>
      </p:sp>
      <p:pic>
        <p:nvPicPr>
          <p:cNvPr id="46082" name="Picture 2" descr="Image result for look in the ey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870" y="2249822"/>
            <a:ext cx="4762500"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56296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1379620" y="2913095"/>
            <a:ext cx="3200400" cy="1477328"/>
          </a:xfrm>
          <a:prstGeom prst="rect">
            <a:avLst/>
          </a:prstGeom>
        </p:spPr>
        <p:txBody>
          <a:bodyPr wrap="square">
            <a:spAutoFit/>
          </a:bodyPr>
          <a:lstStyle/>
          <a:p>
            <a:r>
              <a:rPr lang="en-US" dirty="0">
                <a:latin typeface="Arial" panose="020B0604020202020204" pitchFamily="34" charset="0"/>
                <a:cs typeface="Arial" panose="020B0604020202020204" pitchFamily="34" charset="0"/>
              </a:rPr>
              <a:t>Simply being taller, louder, and more assertive can enhance a person’s credibility, according to a recent study (</a:t>
            </a:r>
            <a:r>
              <a:rPr lang="en-US" dirty="0" err="1">
                <a:latin typeface="Arial" panose="020B0604020202020204" pitchFamily="34" charset="0"/>
                <a:cs typeface="Arial" panose="020B0604020202020204" pitchFamily="34" charset="0"/>
              </a:rPr>
              <a:t>Tiedens</a:t>
            </a:r>
            <a:r>
              <a:rPr lang="en-US" dirty="0">
                <a:latin typeface="Arial" panose="020B0604020202020204" pitchFamily="34" charset="0"/>
                <a:cs typeface="Arial" panose="020B0604020202020204" pitchFamily="34" charset="0"/>
              </a:rPr>
              <a:t> 2007) </a:t>
            </a:r>
          </a:p>
        </p:txBody>
      </p:sp>
      <p:pic>
        <p:nvPicPr>
          <p:cNvPr id="47106" name="Picture 2" descr="Image result for hack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0444" y="1946559"/>
            <a:ext cx="5288671" cy="2735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1020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7603957" y="1756611"/>
            <a:ext cx="3713747" cy="3139321"/>
          </a:xfrm>
          <a:prstGeom prst="rect">
            <a:avLst/>
          </a:prstGeom>
        </p:spPr>
        <p:txBody>
          <a:bodyPr wrap="square">
            <a:spAutoFit/>
          </a:bodyPr>
          <a:lstStyle/>
          <a:p>
            <a:r>
              <a:rPr lang="en-US" dirty="0">
                <a:latin typeface="TrumpMediaeval-Roman"/>
              </a:rPr>
              <a:t>Other irrelevant features we sometimes use to judge a person’s credibility include gender, age, ethnicity, and  accent</a:t>
            </a:r>
          </a:p>
          <a:p>
            <a:endParaRPr lang="en-US" dirty="0">
              <a:latin typeface="TrumpMediaeval-Roman"/>
            </a:endParaRPr>
          </a:p>
          <a:p>
            <a:r>
              <a:rPr lang="en-US" dirty="0">
                <a:latin typeface="TrumpMediaeval-Roman"/>
              </a:rPr>
              <a:t>People also make credibility</a:t>
            </a:r>
          </a:p>
          <a:p>
            <a:r>
              <a:rPr lang="en-US" dirty="0">
                <a:latin typeface="TrumpMediaeval-Roman"/>
              </a:rPr>
              <a:t>judgments on the basis of the clothes a person wears or his attitude. </a:t>
            </a:r>
          </a:p>
          <a:p>
            <a:endParaRPr lang="en-US" dirty="0">
              <a:latin typeface="TrumpMediaeval-Roman"/>
            </a:endParaRPr>
          </a:p>
          <a:p>
            <a:r>
              <a:rPr lang="en-US" dirty="0">
                <a:latin typeface="TrumpMediaeval-Roman"/>
              </a:rPr>
              <a:t>TWO EXAMPLES:</a:t>
            </a:r>
            <a:endParaRPr lang="en-US" dirty="0"/>
          </a:p>
        </p:txBody>
      </p:sp>
      <p:pic>
        <p:nvPicPr>
          <p:cNvPr id="48130" name="Picture 2" descr="Image result for CREDI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080" y="1866396"/>
            <a:ext cx="6337537" cy="3639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1995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0758" y="1291390"/>
            <a:ext cx="5630779" cy="4801314"/>
          </a:xfrm>
          <a:prstGeom prst="rect">
            <a:avLst/>
          </a:prstGeom>
        </p:spPr>
        <p:txBody>
          <a:bodyPr wrap="square">
            <a:spAutoFit/>
          </a:bodyPr>
          <a:lstStyle/>
          <a:p>
            <a:r>
              <a:rPr lang="en-US" dirty="0">
                <a:solidFill>
                  <a:srgbClr val="4D4D4D"/>
                </a:solidFill>
                <a:latin typeface="QuaySansITCStd-Book"/>
              </a:rPr>
              <a:t>EXAMPLE 1</a:t>
            </a:r>
          </a:p>
          <a:p>
            <a:endParaRPr lang="en-US" dirty="0">
              <a:solidFill>
                <a:srgbClr val="4D4D4D"/>
              </a:solidFill>
              <a:latin typeface="QuaySansITCStd-Book"/>
            </a:endParaRPr>
          </a:p>
          <a:p>
            <a:r>
              <a:rPr lang="en-US" dirty="0">
                <a:solidFill>
                  <a:srgbClr val="4D4D4D"/>
                </a:solidFill>
                <a:latin typeface="QuaySansITCStd-Book"/>
              </a:rPr>
              <a:t>‘I looked the man in the eye. I found him to be very straightforward and trustworthy. We had a very good dialogue. I was able to sense his soul’.</a:t>
            </a:r>
          </a:p>
          <a:p>
            <a:r>
              <a:rPr lang="en-US" dirty="0">
                <a:solidFill>
                  <a:srgbClr val="4D4D4D"/>
                </a:solidFill>
                <a:latin typeface="QuaySansITCStd-Book"/>
              </a:rPr>
              <a:t>— GEORGE W. B USH, commenting on his first meeting with Russian president Vladimir Putin</a:t>
            </a:r>
          </a:p>
          <a:p>
            <a:endParaRPr lang="en-US" dirty="0">
              <a:solidFill>
                <a:srgbClr val="4D4D4D"/>
              </a:solidFill>
              <a:latin typeface="QuaySansITCStd-Medium"/>
            </a:endParaRPr>
          </a:p>
          <a:p>
            <a:endParaRPr lang="en-US" dirty="0">
              <a:solidFill>
                <a:srgbClr val="4D4D4D"/>
              </a:solidFill>
              <a:latin typeface="QuaySansITCStd-Medium"/>
            </a:endParaRPr>
          </a:p>
          <a:p>
            <a:r>
              <a:rPr lang="en-US" dirty="0">
                <a:solidFill>
                  <a:srgbClr val="4D4D4D"/>
                </a:solidFill>
                <a:latin typeface="QuaySansITCStd-Medium"/>
              </a:rPr>
              <a:t>[By the end of 2007 (after a famous speech that Putin delivered in Munich, in which he exposed American Imperialism and said it was time to end this and pushed for a multipolar world), Bush had changed his mind about Putin, seeing him as ‘a threat to democracy…’. </a:t>
            </a:r>
          </a:p>
          <a:p>
            <a:endParaRPr lang="en-US" dirty="0">
              <a:solidFill>
                <a:srgbClr val="4D4D4D"/>
              </a:solidFill>
              <a:latin typeface="QuaySansITCStd-Medium"/>
            </a:endParaRPr>
          </a:p>
          <a:p>
            <a:r>
              <a:rPr lang="en-US" dirty="0">
                <a:solidFill>
                  <a:srgbClr val="4D4D4D"/>
                </a:solidFill>
                <a:latin typeface="QuaySansITCStd-Medium"/>
              </a:rPr>
              <a:t>So much for the “blink” method of judging credibility].</a:t>
            </a:r>
            <a:endParaRPr lang="en-US" dirty="0"/>
          </a:p>
        </p:txBody>
      </p:sp>
      <p:sp>
        <p:nvSpPr>
          <p:cNvPr id="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49154" name="Picture 2" descr="Image result for bush and put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75208" y="1652336"/>
            <a:ext cx="3620079" cy="269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2809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pic>
        <p:nvPicPr>
          <p:cNvPr id="2" name="Picture 1"/>
          <p:cNvPicPr>
            <a:picLocks noChangeAspect="1"/>
          </p:cNvPicPr>
          <p:nvPr/>
        </p:nvPicPr>
        <p:blipFill>
          <a:blip r:embed="rId2"/>
          <a:stretch>
            <a:fillRect/>
          </a:stretch>
        </p:blipFill>
        <p:spPr>
          <a:xfrm>
            <a:off x="460080" y="1337448"/>
            <a:ext cx="6243087" cy="4467726"/>
          </a:xfrm>
          <a:prstGeom prst="rect">
            <a:avLst/>
          </a:prstGeom>
        </p:spPr>
      </p:pic>
      <p:sp>
        <p:nvSpPr>
          <p:cNvPr id="3" name="Rectangle 2"/>
          <p:cNvSpPr/>
          <p:nvPr/>
        </p:nvSpPr>
        <p:spPr>
          <a:xfrm>
            <a:off x="7323220" y="1736659"/>
            <a:ext cx="3785937" cy="2862322"/>
          </a:xfrm>
          <a:prstGeom prst="rect">
            <a:avLst/>
          </a:prstGeom>
        </p:spPr>
        <p:txBody>
          <a:bodyPr wrap="square">
            <a:spAutoFit/>
          </a:bodyPr>
          <a:lstStyle/>
          <a:p>
            <a:r>
              <a:rPr lang="en-US" dirty="0">
                <a:latin typeface="TrumpMediaeval-Roman"/>
              </a:rPr>
              <a:t>EXAMPLE 2</a:t>
            </a:r>
          </a:p>
          <a:p>
            <a:r>
              <a:rPr lang="en-US" dirty="0">
                <a:latin typeface="TrumpMediaeval-Roman"/>
              </a:rPr>
              <a:t>appearance shouldn’t be a way of establishing credibility but – unfortunately, it is.</a:t>
            </a:r>
          </a:p>
          <a:p>
            <a:endParaRPr lang="en-US" dirty="0">
              <a:latin typeface="TrumpMediaeval-Roman"/>
            </a:endParaRPr>
          </a:p>
          <a:p>
            <a:r>
              <a:rPr lang="en-US" dirty="0">
                <a:latin typeface="TrumpMediaeval-Roman"/>
              </a:rPr>
              <a:t> If you were asked to make an informed decision on a sensitive topic, I bet you would listen to the gentleman’s advise and safely ignore the beggar’s</a:t>
            </a:r>
            <a:endParaRPr lang="en-US" dirty="0"/>
          </a:p>
        </p:txBody>
      </p:sp>
    </p:spTree>
    <p:extLst>
      <p:ext uri="{BB962C8B-B14F-4D97-AF65-F5344CB8AC3E}">
        <p14:creationId xmlns:p14="http://schemas.microsoft.com/office/powerpoint/2010/main" val="14156051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1291390" y="2846311"/>
            <a:ext cx="3248526" cy="1477328"/>
          </a:xfrm>
          <a:prstGeom prst="rect">
            <a:avLst/>
          </a:prstGeom>
        </p:spPr>
        <p:txBody>
          <a:bodyPr wrap="square">
            <a:spAutoFit/>
          </a:bodyPr>
          <a:lstStyle/>
          <a:p>
            <a:pPr algn="ctr"/>
            <a:r>
              <a:rPr lang="en-US" dirty="0">
                <a:latin typeface="Melior"/>
              </a:rPr>
              <a:t>So, this is to demonstrate that we trust too much appearances when it comes to believing what someone tells us</a:t>
            </a:r>
            <a:r>
              <a:rPr lang="en-US" dirty="0">
                <a:solidFill>
                  <a:srgbClr val="4D4D4D"/>
                </a:solidFill>
                <a:latin typeface="Melior"/>
              </a:rPr>
              <a:t>. </a:t>
            </a:r>
            <a:endParaRPr lang="en-US" dirty="0">
              <a:latin typeface="Melior"/>
            </a:endParaRPr>
          </a:p>
        </p:txBody>
      </p:sp>
      <p:pic>
        <p:nvPicPr>
          <p:cNvPr id="50178" name="Picture 2" descr="Image result for appearan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640" y="1386753"/>
            <a:ext cx="3141078" cy="4119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50901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1098885" y="1889684"/>
            <a:ext cx="3248526" cy="3416320"/>
          </a:xfrm>
          <a:prstGeom prst="rect">
            <a:avLst/>
          </a:prstGeom>
        </p:spPr>
        <p:txBody>
          <a:bodyPr wrap="square">
            <a:spAutoFit/>
          </a:bodyPr>
          <a:lstStyle/>
          <a:p>
            <a:r>
              <a:rPr lang="en-US" b="0" i="0" u="none" strike="noStrike" baseline="0" dirty="0">
                <a:latin typeface="Melior"/>
              </a:rPr>
              <a:t>In principle, I could acquire this knowledge and experience</a:t>
            </a:r>
            <a:r>
              <a:rPr lang="en-US" b="0" i="0" u="none" strike="noStrike" dirty="0">
                <a:latin typeface="Melior"/>
              </a:rPr>
              <a:t> </a:t>
            </a:r>
            <a:r>
              <a:rPr lang="en-US" b="0" i="0" u="none" strike="noStrike" baseline="0" dirty="0">
                <a:latin typeface="Melior"/>
              </a:rPr>
              <a:t>directly, but it is simply not practical for me to enter medical school</a:t>
            </a:r>
            <a:r>
              <a:rPr lang="en-US" b="0" i="0" u="none" strike="noStrike" dirty="0">
                <a:latin typeface="Melior"/>
              </a:rPr>
              <a:t> </a:t>
            </a:r>
            <a:r>
              <a:rPr lang="en-US" b="0" i="0" u="none" strike="noStrike" baseline="0" dirty="0">
                <a:latin typeface="Melior"/>
              </a:rPr>
              <a:t>and subsequently practice as a family physician. </a:t>
            </a:r>
          </a:p>
          <a:p>
            <a:endParaRPr lang="en-US" dirty="0">
              <a:latin typeface="Melior"/>
            </a:endParaRPr>
          </a:p>
          <a:p>
            <a:r>
              <a:rPr lang="en-US" b="0" i="0" u="none" strike="noStrike" baseline="0" dirty="0">
                <a:latin typeface="Melior"/>
              </a:rPr>
              <a:t>In the absence of</a:t>
            </a:r>
            <a:r>
              <a:rPr lang="en-US" b="0" i="0" u="none" strike="noStrike" dirty="0">
                <a:latin typeface="Melior"/>
              </a:rPr>
              <a:t> </a:t>
            </a:r>
            <a:r>
              <a:rPr lang="en-US" b="0" i="0" u="none" strike="noStrike" baseline="0" dirty="0">
                <a:latin typeface="Melior"/>
              </a:rPr>
              <a:t>the direct evidence that it is not</a:t>
            </a:r>
            <a:r>
              <a:rPr lang="en-US" b="0" i="0" u="none" strike="noStrike" dirty="0">
                <a:latin typeface="Melior"/>
              </a:rPr>
              <a:t> </a:t>
            </a:r>
            <a:r>
              <a:rPr lang="en-US" b="0" i="0" u="none" strike="noStrike" baseline="0" dirty="0">
                <a:latin typeface="Melior"/>
              </a:rPr>
              <a:t>practical for me to acquire, I rely</a:t>
            </a:r>
            <a:r>
              <a:rPr lang="en-US" b="0" i="0" u="none" strike="noStrike" dirty="0">
                <a:latin typeface="Melior"/>
              </a:rPr>
              <a:t> </a:t>
            </a:r>
            <a:r>
              <a:rPr lang="en-US" b="0" i="0" u="none" strike="noStrike" baseline="0" dirty="0">
                <a:latin typeface="Melior"/>
              </a:rPr>
              <a:t>on the testimony of an expert</a:t>
            </a:r>
            <a:endParaRPr lang="en-US" dirty="0"/>
          </a:p>
        </p:txBody>
      </p:sp>
      <p:pic>
        <p:nvPicPr>
          <p:cNvPr id="3074" name="Picture 2" descr="Image result for medical univers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9889" y="1825516"/>
            <a:ext cx="5207669" cy="2975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49039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1090863" y="2446420"/>
            <a:ext cx="4331368" cy="2862322"/>
          </a:xfrm>
          <a:prstGeom prst="rect">
            <a:avLst/>
          </a:prstGeom>
        </p:spPr>
        <p:txBody>
          <a:bodyPr wrap="square">
            <a:spAutoFit/>
          </a:bodyPr>
          <a:lstStyle/>
          <a:p>
            <a:r>
              <a:rPr lang="en-US" dirty="0">
                <a:latin typeface="TrumpMediaeval-Roman"/>
              </a:rPr>
              <a:t>So, we see that there are always two questions to be asked about a claim with which we’re presented. </a:t>
            </a:r>
          </a:p>
          <a:p>
            <a:endParaRPr lang="en-US" dirty="0">
              <a:latin typeface="TrumpMediaeval-Roman"/>
            </a:endParaRPr>
          </a:p>
          <a:p>
            <a:r>
              <a:rPr lang="en-US" dirty="0">
                <a:latin typeface="TrumpMediaeval-Roman"/>
              </a:rPr>
              <a:t>First, when does a </a:t>
            </a:r>
            <a:r>
              <a:rPr lang="en-US" i="1" dirty="0">
                <a:latin typeface="TrumpMediaeval-Italic"/>
              </a:rPr>
              <a:t>claim itself </a:t>
            </a:r>
            <a:r>
              <a:rPr lang="en-US" dirty="0">
                <a:latin typeface="TrumpMediaeval-Roman"/>
              </a:rPr>
              <a:t>lack credibility—that is, when does its </a:t>
            </a:r>
            <a:r>
              <a:rPr lang="en-US" i="1" dirty="0">
                <a:latin typeface="TrumpMediaeval-Italic"/>
              </a:rPr>
              <a:t>content </a:t>
            </a:r>
            <a:r>
              <a:rPr lang="en-US" dirty="0">
                <a:latin typeface="TrumpMediaeval-Roman"/>
              </a:rPr>
              <a:t>present a credibility problem?</a:t>
            </a:r>
          </a:p>
          <a:p>
            <a:endParaRPr lang="en-US" dirty="0">
              <a:latin typeface="TrumpMediaeval-Roman"/>
            </a:endParaRPr>
          </a:p>
          <a:p>
            <a:r>
              <a:rPr lang="en-US" dirty="0">
                <a:latin typeface="TrumpMediaeval-Roman"/>
              </a:rPr>
              <a:t>Second, when does the </a:t>
            </a:r>
            <a:r>
              <a:rPr lang="en-US" i="1" dirty="0">
                <a:latin typeface="TrumpMediaeval-Italic"/>
              </a:rPr>
              <a:t>source </a:t>
            </a:r>
            <a:r>
              <a:rPr lang="en-US" dirty="0">
                <a:latin typeface="TrumpMediaeval-Roman"/>
              </a:rPr>
              <a:t>of a claim lack credibility?</a:t>
            </a:r>
            <a:endParaRPr lang="en-US" dirty="0"/>
          </a:p>
        </p:txBody>
      </p:sp>
      <p:pic>
        <p:nvPicPr>
          <p:cNvPr id="54274" name="Picture 2" descr="Image result for credibility of a cla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029" y="1532022"/>
            <a:ext cx="4200111" cy="3498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5335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7909541" y="1957138"/>
            <a:ext cx="3512439" cy="2246769"/>
          </a:xfrm>
          <a:prstGeom prst="rect">
            <a:avLst/>
          </a:prstGeom>
        </p:spPr>
        <p:txBody>
          <a:bodyPr wrap="square">
            <a:spAutoFit/>
          </a:bodyPr>
          <a:lstStyle/>
          <a:p>
            <a:r>
              <a:rPr lang="en-US" sz="2000" dirty="0">
                <a:solidFill>
                  <a:srgbClr val="000000"/>
                </a:solidFill>
                <a:latin typeface="TrumpMediaeval-Roman"/>
              </a:rPr>
              <a:t>1. A claim lacks inherent credibility to the extent that it conflicts with what we have observed or what we think we know—our background</a:t>
            </a:r>
          </a:p>
          <a:p>
            <a:r>
              <a:rPr lang="en-US" sz="2000" dirty="0">
                <a:solidFill>
                  <a:srgbClr val="000000"/>
                </a:solidFill>
                <a:latin typeface="TrumpMediaeval-Roman"/>
              </a:rPr>
              <a:t>information—or with other credible claims.</a:t>
            </a:r>
          </a:p>
        </p:txBody>
      </p:sp>
      <p:pic>
        <p:nvPicPr>
          <p:cNvPr id="55298" name="Picture 2" descr="Image result for book on credi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892" y="1787322"/>
            <a:ext cx="4745288" cy="3718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17639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7061571" y="1458360"/>
            <a:ext cx="4280197" cy="3970318"/>
          </a:xfrm>
          <a:prstGeom prst="rect">
            <a:avLst/>
          </a:prstGeom>
        </p:spPr>
        <p:txBody>
          <a:bodyPr wrap="square">
            <a:spAutoFit/>
          </a:bodyPr>
          <a:lstStyle/>
          <a:p>
            <a:r>
              <a:rPr lang="en-US" dirty="0">
                <a:latin typeface="TrumpMediaeval-Roman"/>
              </a:rPr>
              <a:t>EXAMPLE</a:t>
            </a:r>
          </a:p>
          <a:p>
            <a:r>
              <a:rPr lang="en-US" dirty="0">
                <a:latin typeface="TrumpMediaeval-Roman"/>
              </a:rPr>
              <a:t>Imagine that my friend Paolo has just</a:t>
            </a:r>
          </a:p>
          <a:p>
            <a:r>
              <a:rPr lang="en-US" dirty="0">
                <a:latin typeface="TrumpMediaeval-Roman"/>
              </a:rPr>
              <a:t>come from the home of a mutual friend, Francesca, and has seen her new red Audi A5. Suppose now Paolo meets Giovanni, who tells him, “I heard that Francesca has bought a new Audi A5, a bright blue one</a:t>
            </a:r>
            <a:r>
              <a:rPr lang="en-US" dirty="0">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Paolo does not need critical thinking training to reject Giovanni’s claim about the color of the car, because of the obvious conflict with his earlier observation, of which he is certain.</a:t>
            </a:r>
          </a:p>
        </p:txBody>
      </p:sp>
      <p:pic>
        <p:nvPicPr>
          <p:cNvPr id="56322" name="Picture 2" descr="Image result for audi rs5 coupe r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838" y="2445812"/>
            <a:ext cx="5643646" cy="2418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91710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1219200" y="1941095"/>
            <a:ext cx="3850105" cy="3416320"/>
          </a:xfrm>
          <a:prstGeom prst="rect">
            <a:avLst/>
          </a:prstGeom>
        </p:spPr>
        <p:txBody>
          <a:bodyPr wrap="square">
            <a:spAutoFit/>
          </a:bodyPr>
          <a:lstStyle/>
          <a:p>
            <a:r>
              <a:rPr lang="en-US" dirty="0">
                <a:latin typeface="Melior"/>
              </a:rPr>
              <a:t>However, observations are not infallible.  All kinds of factors influence our observations and our recollections of them</a:t>
            </a:r>
          </a:p>
          <a:p>
            <a:endParaRPr lang="en-US" dirty="0">
              <a:latin typeface="Melior"/>
            </a:endParaRPr>
          </a:p>
          <a:p>
            <a:r>
              <a:rPr lang="en-US" dirty="0">
                <a:latin typeface="Melior"/>
              </a:rPr>
              <a:t>Tiredness, distraction, beliefs, hopes, fears, expectations, worry about an unrelated matter, or emotional upset can all affect our observations!</a:t>
            </a:r>
          </a:p>
          <a:p>
            <a:endParaRPr lang="en-US" dirty="0">
              <a:latin typeface="Melior"/>
            </a:endParaRPr>
          </a:p>
          <a:p>
            <a:r>
              <a:rPr lang="en-US" dirty="0">
                <a:latin typeface="Melior"/>
              </a:rPr>
              <a:t>We must be careful with them</a:t>
            </a:r>
          </a:p>
        </p:txBody>
      </p:sp>
      <p:pic>
        <p:nvPicPr>
          <p:cNvPr id="57346" name="Picture 2" descr="Image result for observations hu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7263" y="1387642"/>
            <a:ext cx="3118852" cy="4387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2644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7812506" y="1941096"/>
            <a:ext cx="3681663" cy="2031325"/>
          </a:xfrm>
          <a:prstGeom prst="rect">
            <a:avLst/>
          </a:prstGeom>
        </p:spPr>
        <p:txBody>
          <a:bodyPr wrap="square">
            <a:spAutoFit/>
          </a:bodyPr>
          <a:lstStyle/>
          <a:p>
            <a:r>
              <a:rPr lang="en-US" dirty="0">
                <a:latin typeface="TrumpMediaeval-Roman"/>
              </a:rPr>
              <a:t>2. Reports must always be evaluated against our </a:t>
            </a:r>
            <a:r>
              <a:rPr lang="en-US" dirty="0">
                <a:latin typeface="TrumpMediaeval-Bold"/>
              </a:rPr>
              <a:t>background information </a:t>
            </a:r>
            <a:r>
              <a:rPr lang="en-US" dirty="0">
                <a:latin typeface="TrumpMediaeval-Roman"/>
              </a:rPr>
              <a:t>—that immense body of justified beliefs that consists of facts we learn from our own</a:t>
            </a:r>
          </a:p>
          <a:p>
            <a:r>
              <a:rPr lang="en-US" dirty="0">
                <a:latin typeface="TrumpMediaeval-Roman"/>
              </a:rPr>
              <a:t>direct observations and facts we learn from others</a:t>
            </a:r>
            <a:endParaRPr lang="en-US" dirty="0"/>
          </a:p>
        </p:txBody>
      </p:sp>
      <p:pic>
        <p:nvPicPr>
          <p:cNvPr id="58370" name="Picture 2" descr="Image result for background knowled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674" y="2470485"/>
            <a:ext cx="5682080" cy="319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44195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1868905" y="1836821"/>
            <a:ext cx="3280611" cy="3970318"/>
          </a:xfrm>
          <a:prstGeom prst="rect">
            <a:avLst/>
          </a:prstGeom>
        </p:spPr>
        <p:txBody>
          <a:bodyPr wrap="square">
            <a:spAutoFit/>
          </a:bodyPr>
          <a:lstStyle/>
          <a:p>
            <a:r>
              <a:rPr lang="en-US" dirty="0">
                <a:latin typeface="TrumpMediaeval-Roman"/>
              </a:rPr>
              <a:t>Reports that conflict</a:t>
            </a:r>
          </a:p>
          <a:p>
            <a:r>
              <a:rPr lang="en-US" dirty="0">
                <a:latin typeface="TrumpMediaeval-Roman"/>
              </a:rPr>
              <a:t>with this store of information are usually quite properly dismissed, even if</a:t>
            </a:r>
          </a:p>
          <a:p>
            <a:r>
              <a:rPr lang="en-US" dirty="0">
                <a:latin typeface="TrumpMediaeval-Roman"/>
              </a:rPr>
              <a:t>we cannot disprove them through direct observation. </a:t>
            </a:r>
          </a:p>
          <a:p>
            <a:endParaRPr lang="en-US" dirty="0">
              <a:latin typeface="TrumpMediaeval-Roman"/>
            </a:endParaRPr>
          </a:p>
          <a:p>
            <a:r>
              <a:rPr lang="en-US" dirty="0">
                <a:latin typeface="TrumpMediaeval-Roman"/>
              </a:rPr>
              <a:t>We immediately reject the</a:t>
            </a:r>
          </a:p>
          <a:p>
            <a:r>
              <a:rPr lang="en-US" dirty="0">
                <a:latin typeface="TrumpMediaeval-Roman"/>
              </a:rPr>
              <a:t>claim “Palm trees grow in abundance near the North Pole,” even though we are</a:t>
            </a:r>
          </a:p>
          <a:p>
            <a:r>
              <a:rPr lang="en-US" dirty="0">
                <a:latin typeface="TrumpMediaeval-Roman"/>
              </a:rPr>
              <a:t>not in a position to confirm or disprove the statement by direct observation</a:t>
            </a:r>
            <a:endParaRPr lang="en-US" dirty="0"/>
          </a:p>
        </p:txBody>
      </p:sp>
      <p:pic>
        <p:nvPicPr>
          <p:cNvPr id="59396" name="Picture 4" descr="Image result for palm tre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24863" y="1458360"/>
            <a:ext cx="3532307" cy="4334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28253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8309811" y="1772653"/>
            <a:ext cx="3031958" cy="2308324"/>
          </a:xfrm>
          <a:prstGeom prst="rect">
            <a:avLst/>
          </a:prstGeom>
        </p:spPr>
        <p:txBody>
          <a:bodyPr wrap="square">
            <a:spAutoFit/>
          </a:bodyPr>
          <a:lstStyle/>
          <a:p>
            <a:r>
              <a:rPr lang="en-US" dirty="0">
                <a:latin typeface="TrumpMediaeval-Roman"/>
              </a:rPr>
              <a:t>Indeed, this is an example of how we usually treat claims when we first encounter them: We begin by assigning them a certain </a:t>
            </a:r>
            <a:r>
              <a:rPr lang="en-US" dirty="0">
                <a:latin typeface="TrumpMediaeval-Bold"/>
              </a:rPr>
              <a:t>initial plausibility, </a:t>
            </a:r>
            <a:r>
              <a:rPr lang="en-US" dirty="0">
                <a:latin typeface="TrumpMediaeval-Roman"/>
              </a:rPr>
              <a:t>a rough assessment of how credible a claim seems to us</a:t>
            </a:r>
            <a:endParaRPr lang="en-US" dirty="0"/>
          </a:p>
        </p:txBody>
      </p:sp>
      <p:pic>
        <p:nvPicPr>
          <p:cNvPr id="60418" name="Picture 2" descr="Image result for initial plausi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038" y="1931986"/>
            <a:ext cx="5818488" cy="357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50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6505073" y="1458360"/>
            <a:ext cx="4631539" cy="4247317"/>
          </a:xfrm>
          <a:prstGeom prst="rect">
            <a:avLst/>
          </a:prstGeom>
        </p:spPr>
        <p:txBody>
          <a:bodyPr wrap="square">
            <a:spAutoFit/>
          </a:bodyPr>
          <a:lstStyle/>
          <a:p>
            <a:r>
              <a:rPr lang="en-US" dirty="0">
                <a:latin typeface="Melior"/>
              </a:rPr>
              <a:t>This assessment depends on how consistent the claim is with our background information—how well it “fits” with that information.</a:t>
            </a:r>
          </a:p>
          <a:p>
            <a:endParaRPr lang="en-US" dirty="0">
              <a:latin typeface="Melior"/>
            </a:endParaRPr>
          </a:p>
          <a:p>
            <a:r>
              <a:rPr lang="en-US" dirty="0">
                <a:latin typeface="Melior"/>
              </a:rPr>
              <a:t>If it fits very well, we give the claim some reasonable degree of initial plausibility—there is a reasonable expectation of its being true. </a:t>
            </a:r>
          </a:p>
          <a:p>
            <a:endParaRPr lang="en-US" dirty="0">
              <a:latin typeface="Melior"/>
            </a:endParaRPr>
          </a:p>
          <a:p>
            <a:r>
              <a:rPr lang="en-US" dirty="0">
                <a:latin typeface="Melior"/>
              </a:rPr>
              <a:t>If, however, the claim conflicts with our background information, we give it low initial plausibility and lean toward rejecting it unless very strong evidence can be produced on its behalf</a:t>
            </a:r>
          </a:p>
        </p:txBody>
      </p:sp>
      <p:pic>
        <p:nvPicPr>
          <p:cNvPr id="61442" name="Picture 2" descr="Image result for initial plausi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219" y="2171523"/>
            <a:ext cx="4958185" cy="3718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4539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3801980" y="2253915"/>
            <a:ext cx="4443662" cy="3139321"/>
          </a:xfrm>
          <a:prstGeom prst="rect">
            <a:avLst/>
          </a:prstGeom>
        </p:spPr>
        <p:txBody>
          <a:bodyPr wrap="square">
            <a:spAutoFit/>
          </a:bodyPr>
          <a:lstStyle/>
          <a:p>
            <a:r>
              <a:rPr lang="en-US" dirty="0">
                <a:latin typeface="TrumpMediaeval-Roman"/>
              </a:rPr>
              <a:t>REMEMBER: Background information is essential to adequately assess a claim. </a:t>
            </a:r>
          </a:p>
          <a:p>
            <a:endParaRPr lang="en-US" dirty="0">
              <a:latin typeface="TrumpMediaeval-Roman"/>
            </a:endParaRPr>
          </a:p>
          <a:p>
            <a:r>
              <a:rPr lang="en-US" dirty="0">
                <a:latin typeface="TrumpMediaeval-Roman"/>
              </a:rPr>
              <a:t>It is pretty difficult to evaluate a report if you have no background information relating to the topic. </a:t>
            </a:r>
          </a:p>
          <a:p>
            <a:endParaRPr lang="en-US" dirty="0">
              <a:latin typeface="TrumpMediaeval-Roman"/>
            </a:endParaRPr>
          </a:p>
          <a:p>
            <a:r>
              <a:rPr lang="en-US" dirty="0">
                <a:latin typeface="TrumpMediaeval-Roman"/>
              </a:rPr>
              <a:t>This means the broader your background information, the more likely you are to be able to evaluate any given report effectively</a:t>
            </a:r>
            <a:endParaRPr lang="en-US" dirty="0"/>
          </a:p>
        </p:txBody>
      </p:sp>
    </p:spTree>
    <p:extLst>
      <p:ext uri="{BB962C8B-B14F-4D97-AF65-F5344CB8AC3E}">
        <p14:creationId xmlns:p14="http://schemas.microsoft.com/office/powerpoint/2010/main" val="268293957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1371600" y="3096126"/>
            <a:ext cx="3320716" cy="2031325"/>
          </a:xfrm>
          <a:prstGeom prst="rect">
            <a:avLst/>
          </a:prstGeom>
        </p:spPr>
        <p:txBody>
          <a:bodyPr wrap="square">
            <a:spAutoFit/>
          </a:bodyPr>
          <a:lstStyle/>
          <a:p>
            <a:r>
              <a:rPr lang="en-US" b="1" dirty="0">
                <a:latin typeface="TrumpMediaeval-Roman"/>
              </a:rPr>
              <a:t>Conclusion (take home message)</a:t>
            </a:r>
            <a:r>
              <a:rPr lang="en-US" dirty="0">
                <a:latin typeface="TrumpMediaeval-Roman"/>
              </a:rPr>
              <a:t>: Read widely, converse freely, and develop an inquiring attitude. </a:t>
            </a:r>
          </a:p>
          <a:p>
            <a:endParaRPr lang="en-US" dirty="0">
              <a:latin typeface="TrumpMediaeval-Roman"/>
            </a:endParaRPr>
          </a:p>
          <a:p>
            <a:r>
              <a:rPr lang="en-US" dirty="0">
                <a:latin typeface="TrumpMediaeval-Roman"/>
              </a:rPr>
              <a:t>There’s no substitute for broad, general knowledge.</a:t>
            </a:r>
            <a:endParaRPr lang="en-US" dirty="0"/>
          </a:p>
        </p:txBody>
      </p:sp>
      <p:pic>
        <p:nvPicPr>
          <p:cNvPr id="62466" name="Picture 2" descr="Image result for read wide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5593" y="1748589"/>
            <a:ext cx="4938617" cy="329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32386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6681536" y="1892969"/>
            <a:ext cx="4780547" cy="2862322"/>
          </a:xfrm>
          <a:prstGeom prst="rect">
            <a:avLst/>
          </a:prstGeom>
        </p:spPr>
        <p:txBody>
          <a:bodyPr wrap="square">
            <a:spAutoFit/>
          </a:bodyPr>
          <a:lstStyle/>
          <a:p>
            <a:r>
              <a:rPr lang="en-US" b="0" i="0" u="none" strike="noStrike" baseline="0" dirty="0">
                <a:latin typeface="Melior"/>
              </a:rPr>
              <a:t>Similar situations govern a wide</a:t>
            </a:r>
            <a:r>
              <a:rPr lang="en-US" b="0" i="0" u="none" strike="noStrike" dirty="0">
                <a:latin typeface="Melior"/>
              </a:rPr>
              <a:t> </a:t>
            </a:r>
            <a:r>
              <a:rPr lang="en-US" b="0" i="0" u="none" strike="noStrike" baseline="0" dirty="0">
                <a:latin typeface="Melior"/>
              </a:rPr>
              <a:t>range of my interactions with people or sources that are judged</a:t>
            </a:r>
            <a:r>
              <a:rPr lang="en-US" b="0" i="0" u="none" strike="noStrike" dirty="0">
                <a:latin typeface="Melior"/>
              </a:rPr>
              <a:t> </a:t>
            </a:r>
            <a:r>
              <a:rPr lang="en-US" b="0" i="0" u="none" strike="noStrike" baseline="0" dirty="0">
                <a:latin typeface="Melior"/>
              </a:rPr>
              <a:t>authorities of some description. </a:t>
            </a:r>
          </a:p>
          <a:p>
            <a:endParaRPr lang="en-US" dirty="0">
              <a:latin typeface="Melior"/>
            </a:endParaRPr>
          </a:p>
          <a:p>
            <a:r>
              <a:rPr lang="en-US" b="0" i="0" u="none" strike="noStrike" baseline="0" dirty="0">
                <a:latin typeface="Melior"/>
              </a:rPr>
              <a:t>In the extremely complex world </a:t>
            </a:r>
            <a:r>
              <a:rPr lang="en-US" dirty="0">
                <a:latin typeface="Melior"/>
              </a:rPr>
              <a:t>in which we live, no one can be expected to be knowledgeable about everything that affects him (long gone is the time of polymaths such as Leonardo or </a:t>
            </a:r>
            <a:r>
              <a:rPr lang="en-US" dirty="0" err="1">
                <a:latin typeface="Melior"/>
              </a:rPr>
              <a:t>Lomonosov</a:t>
            </a:r>
            <a:r>
              <a:rPr lang="en-US" dirty="0">
                <a:latin typeface="Melior"/>
              </a:rPr>
              <a:t>) and so we must necessarily rely on and trust of other people</a:t>
            </a:r>
          </a:p>
        </p:txBody>
      </p:sp>
      <p:pic>
        <p:nvPicPr>
          <p:cNvPr id="4098" name="Picture 2" descr="Image result for leonardo da vinc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627" y="1732567"/>
            <a:ext cx="3379815" cy="253354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lomonoso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502" y="3063875"/>
            <a:ext cx="1990725"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4228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3" name="Rectangle 2"/>
          <p:cNvSpPr/>
          <p:nvPr/>
        </p:nvSpPr>
        <p:spPr>
          <a:xfrm>
            <a:off x="635202" y="289994"/>
            <a:ext cx="3386504" cy="369332"/>
          </a:xfrm>
          <a:prstGeom prst="rect">
            <a:avLst/>
          </a:prstGeom>
        </p:spPr>
        <p:txBody>
          <a:bodyPr wrap="none">
            <a:spAutoFit/>
          </a:bodyPr>
          <a:lstStyle/>
          <a:p>
            <a:r>
              <a:rPr lang="en-US" b="1" dirty="0">
                <a:latin typeface="Trebuchet MS" panose="020B0603020202020204" pitchFamily="34" charset="0"/>
              </a:rPr>
              <a:t>THE CREDIBILITY OF SOURCES</a:t>
            </a:r>
            <a:endParaRPr lang="en-US" b="1" dirty="0"/>
          </a:p>
        </p:txBody>
      </p:sp>
      <p:sp>
        <p:nvSpPr>
          <p:cNvPr id="4" name="Rectangle 3"/>
          <p:cNvSpPr/>
          <p:nvPr/>
        </p:nvSpPr>
        <p:spPr>
          <a:xfrm>
            <a:off x="7142128" y="1812758"/>
            <a:ext cx="4050632" cy="3416320"/>
          </a:xfrm>
          <a:prstGeom prst="rect">
            <a:avLst/>
          </a:prstGeom>
        </p:spPr>
        <p:txBody>
          <a:bodyPr wrap="square">
            <a:spAutoFit/>
          </a:bodyPr>
          <a:lstStyle/>
          <a:p>
            <a:r>
              <a:rPr lang="en-US" dirty="0">
                <a:latin typeface="TrumpMediaeval-Roman"/>
              </a:rPr>
              <a:t>In order to bolster support for the invasion of Iraq in the spring of 2003, President Bush made quite a number of claims about how dangerous the regime of Saddam Hussein had become. </a:t>
            </a:r>
          </a:p>
          <a:p>
            <a:endParaRPr lang="en-US" dirty="0">
              <a:latin typeface="TrumpMediaeval-Roman"/>
            </a:endParaRPr>
          </a:p>
          <a:p>
            <a:r>
              <a:rPr lang="en-US" dirty="0">
                <a:latin typeface="TrumpMediaeval-Roman"/>
              </a:rPr>
              <a:t>The Bush administration had a number of sources for their information about the situation in Iraq, but one of the most important was Ahmed Chalabi</a:t>
            </a:r>
            <a:endParaRPr lang="en-US" dirty="0"/>
          </a:p>
        </p:txBody>
      </p:sp>
      <p:pic>
        <p:nvPicPr>
          <p:cNvPr id="63490" name="Picture 2" descr="Image result for bush war ira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343" y="2679031"/>
            <a:ext cx="4893790" cy="2752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8357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6500444" y="1279806"/>
            <a:ext cx="4427621" cy="4801314"/>
          </a:xfrm>
          <a:prstGeom prst="rect">
            <a:avLst/>
          </a:prstGeom>
        </p:spPr>
        <p:txBody>
          <a:bodyPr wrap="square">
            <a:spAutoFit/>
          </a:bodyPr>
          <a:lstStyle/>
          <a:p>
            <a:r>
              <a:rPr lang="en-US" dirty="0">
                <a:latin typeface="TrumpMediaeval-Roman"/>
              </a:rPr>
              <a:t>Mr. Chalabi came from a wealthy banking family that made millions before Saddam Hussein’s Baath Party took over in 1968. </a:t>
            </a:r>
          </a:p>
          <a:p>
            <a:endParaRPr lang="en-US" dirty="0">
              <a:latin typeface="TrumpMediaeval-Roman"/>
            </a:endParaRPr>
          </a:p>
          <a:p>
            <a:r>
              <a:rPr lang="en-US" dirty="0">
                <a:latin typeface="TrumpMediaeval-Roman"/>
              </a:rPr>
              <a:t>Known in the West for his opposition to Saddam Hussein, Chalabi had tried to organize an uprising in Iraq in the mid-1990s. </a:t>
            </a:r>
          </a:p>
          <a:p>
            <a:endParaRPr lang="en-US" dirty="0">
              <a:latin typeface="TrumpMediaeval-Roman"/>
            </a:endParaRPr>
          </a:p>
          <a:p>
            <a:r>
              <a:rPr lang="en-US" dirty="0">
                <a:latin typeface="TrumpMediaeval-Roman"/>
              </a:rPr>
              <a:t>Supported by members of Congress, the Pentagon, the CIA, and two successive presidents (Clinton and Bush), Chalabi had reason to believe that the United States might support him in becoming Iraq’s next Ruler. </a:t>
            </a:r>
          </a:p>
          <a:p>
            <a:endParaRPr lang="en-US" dirty="0">
              <a:latin typeface="TrumpMediaeval-Roman"/>
            </a:endParaRPr>
          </a:p>
          <a:p>
            <a:r>
              <a:rPr lang="en-US" dirty="0">
                <a:latin typeface="TrumpMediaeval-Roman"/>
              </a:rPr>
              <a:t>He was an interested party </a:t>
            </a:r>
            <a:endParaRPr lang="en-US" dirty="0"/>
          </a:p>
        </p:txBody>
      </p:sp>
      <p:pic>
        <p:nvPicPr>
          <p:cNvPr id="64514" name="Picture 2" descr="Image result for Ahmed Chalab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07" y="2312316"/>
            <a:ext cx="4641014" cy="345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228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930442" y="1572126"/>
            <a:ext cx="3200400" cy="3970318"/>
          </a:xfrm>
          <a:prstGeom prst="rect">
            <a:avLst/>
          </a:prstGeom>
        </p:spPr>
        <p:txBody>
          <a:bodyPr wrap="square">
            <a:spAutoFit/>
          </a:bodyPr>
          <a:lstStyle/>
          <a:p>
            <a:r>
              <a:rPr lang="en-US" dirty="0">
                <a:latin typeface="TrumpMediaeval-Roman"/>
              </a:rPr>
              <a:t>Interested parties are </a:t>
            </a:r>
            <a:r>
              <a:rPr lang="en-US" i="1" dirty="0">
                <a:latin typeface="TrumpMediaeval-Italic"/>
              </a:rPr>
              <a:t>not </a:t>
            </a:r>
            <a:r>
              <a:rPr lang="en-US" dirty="0">
                <a:latin typeface="TrumpMediaeval-Roman"/>
              </a:rPr>
              <a:t>trustworthy and that their opinions should always</a:t>
            </a:r>
          </a:p>
          <a:p>
            <a:r>
              <a:rPr lang="en-US" dirty="0">
                <a:latin typeface="TrumpMediaeval-Roman"/>
              </a:rPr>
              <a:t>be viewed with skepticism if they cannot be corroborated by </a:t>
            </a:r>
            <a:r>
              <a:rPr lang="en-US" i="1" dirty="0">
                <a:latin typeface="TrumpMediaeval-Italic"/>
              </a:rPr>
              <a:t>disinterested </a:t>
            </a:r>
            <a:r>
              <a:rPr lang="en-US" dirty="0">
                <a:latin typeface="TrumpMediaeval-Roman"/>
              </a:rPr>
              <a:t>parties or other independent evidence. </a:t>
            </a:r>
          </a:p>
          <a:p>
            <a:endParaRPr lang="en-US" dirty="0">
              <a:latin typeface="TrumpMediaeval-Roman"/>
            </a:endParaRPr>
          </a:p>
          <a:p>
            <a:r>
              <a:rPr lang="en-US" dirty="0">
                <a:latin typeface="TrumpMediaeval-Roman"/>
              </a:rPr>
              <a:t>As it turns out, a lot of Mr. Chalabi’s claims about Saddam’s Iraq were either exaggerated or proved false by independent</a:t>
            </a:r>
          </a:p>
          <a:p>
            <a:r>
              <a:rPr lang="en-US" dirty="0">
                <a:latin typeface="TrumpMediaeval-Roman"/>
              </a:rPr>
              <a:t>sources</a:t>
            </a:r>
            <a:endParaRPr lang="en-US" dirty="0"/>
          </a:p>
        </p:txBody>
      </p:sp>
      <p:pic>
        <p:nvPicPr>
          <p:cNvPr id="65538" name="Picture 2" descr="Image result for Ahmed Chalabi fak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5197" y="1764631"/>
            <a:ext cx="4644444" cy="3095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3385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6649453" y="1868905"/>
            <a:ext cx="3457074" cy="3139321"/>
          </a:xfrm>
          <a:prstGeom prst="rect">
            <a:avLst/>
          </a:prstGeom>
        </p:spPr>
        <p:txBody>
          <a:bodyPr wrap="square">
            <a:spAutoFit/>
          </a:bodyPr>
          <a:lstStyle/>
          <a:p>
            <a:r>
              <a:rPr lang="en-US" dirty="0">
                <a:latin typeface="TrumpMediaeval-Roman"/>
              </a:rPr>
              <a:t>Bush administration gave much more credibility to this source</a:t>
            </a:r>
          </a:p>
          <a:p>
            <a:r>
              <a:rPr lang="en-US" dirty="0">
                <a:latin typeface="TrumpMediaeval-Roman"/>
              </a:rPr>
              <a:t>than it deserved. </a:t>
            </a:r>
          </a:p>
          <a:p>
            <a:endParaRPr lang="en-US" dirty="0">
              <a:latin typeface="TrumpMediaeval-Roman"/>
            </a:endParaRPr>
          </a:p>
          <a:p>
            <a:r>
              <a:rPr lang="en-US" dirty="0">
                <a:latin typeface="TrumpMediaeval-Roman"/>
              </a:rPr>
              <a:t>While it’s true that an interested party </a:t>
            </a:r>
            <a:r>
              <a:rPr lang="en-US" i="1" dirty="0">
                <a:latin typeface="TrumpMediaeval-Italic"/>
              </a:rPr>
              <a:t>can </a:t>
            </a:r>
            <a:r>
              <a:rPr lang="en-US" dirty="0">
                <a:latin typeface="TrumpMediaeval-Roman"/>
              </a:rPr>
              <a:t>provide true, accurate, useful information, it is almost always a mistake to simply </a:t>
            </a:r>
            <a:r>
              <a:rPr lang="en-US" i="1" dirty="0">
                <a:latin typeface="TrumpMediaeval-Italic"/>
              </a:rPr>
              <a:t>assume </a:t>
            </a:r>
            <a:r>
              <a:rPr lang="en-US" dirty="0">
                <a:latin typeface="TrumpMediaeval-Roman"/>
              </a:rPr>
              <a:t>that what one learns from such a source is true and accurate</a:t>
            </a:r>
            <a:endParaRPr lang="en-US" dirty="0"/>
          </a:p>
        </p:txBody>
      </p:sp>
      <p:pic>
        <p:nvPicPr>
          <p:cNvPr id="66562" name="Picture 2" descr="Image result for iraq before and af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701" y="1697993"/>
            <a:ext cx="4737267" cy="411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2569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5614736" y="2286000"/>
            <a:ext cx="3866147" cy="2031325"/>
          </a:xfrm>
          <a:prstGeom prst="rect">
            <a:avLst/>
          </a:prstGeom>
        </p:spPr>
        <p:txBody>
          <a:bodyPr wrap="square">
            <a:spAutoFit/>
          </a:bodyPr>
          <a:lstStyle/>
          <a:p>
            <a:r>
              <a:rPr lang="en-US" dirty="0">
                <a:latin typeface="TrumpMediaeval-Roman"/>
              </a:rPr>
              <a:t>The doubts we can have about the credibility of a source can be of two kinds: (1) We can doubt whether the source has real knowledge about the issue in question; and (2) we can doubt the person’s truthfulness, objectivity, or accuracy</a:t>
            </a:r>
            <a:endParaRPr lang="en-US" dirty="0"/>
          </a:p>
        </p:txBody>
      </p:sp>
      <p:pic>
        <p:nvPicPr>
          <p:cNvPr id="67586" name="Picture 2" descr="Image result for exclamation ma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2286626" y="2550694"/>
            <a:ext cx="1238827" cy="2396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0040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1884947" y="1965161"/>
            <a:ext cx="3673642" cy="3693319"/>
          </a:xfrm>
          <a:prstGeom prst="rect">
            <a:avLst/>
          </a:prstGeom>
        </p:spPr>
        <p:txBody>
          <a:bodyPr wrap="square">
            <a:spAutoFit/>
          </a:bodyPr>
          <a:lstStyle/>
          <a:p>
            <a:r>
              <a:rPr lang="en-US" dirty="0">
                <a:latin typeface="TrumpMediaeval-Roman"/>
              </a:rPr>
              <a:t>We can say that much of our information nevertheless comes from people about whom we have no reason to suspect prejudice, bias, or any of the other features that make interested parties such bad sources. </a:t>
            </a:r>
          </a:p>
          <a:p>
            <a:endParaRPr lang="en-US" dirty="0">
              <a:latin typeface="TrumpMediaeval-Roman"/>
            </a:endParaRPr>
          </a:p>
          <a:p>
            <a:r>
              <a:rPr lang="en-US" dirty="0">
                <a:latin typeface="TrumpMediaeval-Roman"/>
              </a:rPr>
              <a:t>Much of our knowledge is not the kind of knowledge involved in geopolitical games (such as in the case of the war in Iraq we just reviewed)</a:t>
            </a:r>
            <a:endParaRPr lang="en-US" dirty="0"/>
          </a:p>
        </p:txBody>
      </p:sp>
      <p:pic>
        <p:nvPicPr>
          <p:cNvPr id="88066" name="Picture 2" descr="Image result for obj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6985" y="2294021"/>
            <a:ext cx="5059912" cy="2097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86893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7831821" y="1331495"/>
            <a:ext cx="3513219" cy="3693319"/>
          </a:xfrm>
          <a:prstGeom prst="rect">
            <a:avLst/>
          </a:prstGeom>
        </p:spPr>
        <p:txBody>
          <a:bodyPr wrap="square">
            <a:spAutoFit/>
          </a:bodyPr>
          <a:lstStyle/>
          <a:p>
            <a:r>
              <a:rPr lang="en-US" dirty="0">
                <a:latin typeface="TrumpMediaeval-Roman"/>
              </a:rPr>
              <a:t>In these cases how do you judge a person’s </a:t>
            </a:r>
            <a:r>
              <a:rPr lang="en-US" dirty="0">
                <a:latin typeface="TrumpMediaeval-Bold"/>
              </a:rPr>
              <a:t>expertise?</a:t>
            </a:r>
            <a:r>
              <a:rPr lang="en-US" b="1" dirty="0">
                <a:latin typeface="TrumpMediaeval-Bold"/>
              </a:rPr>
              <a:t> </a:t>
            </a:r>
          </a:p>
          <a:p>
            <a:endParaRPr lang="en-US" b="1" dirty="0">
              <a:latin typeface="TrumpMediaeval-Bold"/>
            </a:endParaRPr>
          </a:p>
          <a:p>
            <a:r>
              <a:rPr lang="en-US" dirty="0">
                <a:latin typeface="TrumpMediaeval-Roman"/>
              </a:rPr>
              <a:t>Education and experience are often the most important factors, followed by accomplishments, reputation, and position, in no particular order. </a:t>
            </a:r>
          </a:p>
          <a:p>
            <a:endParaRPr lang="en-US" dirty="0">
              <a:latin typeface="TrumpMediaeval-Roman"/>
            </a:endParaRPr>
          </a:p>
          <a:p>
            <a:r>
              <a:rPr lang="en-US" dirty="0">
                <a:latin typeface="TrumpMediaeval-Roman"/>
              </a:rPr>
              <a:t>It is not always easy to evaluate</a:t>
            </a:r>
          </a:p>
          <a:p>
            <a:r>
              <a:rPr lang="en-US" dirty="0">
                <a:latin typeface="TrumpMediaeval-Roman"/>
              </a:rPr>
              <a:t>the credentials of an expert, and credentials vary considerably from one field to another.</a:t>
            </a:r>
            <a:endParaRPr lang="en-US" dirty="0"/>
          </a:p>
        </p:txBody>
      </p:sp>
      <p:pic>
        <p:nvPicPr>
          <p:cNvPr id="68610" name="Picture 2" descr="Image result for expert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417" y="2536658"/>
            <a:ext cx="571500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37303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2013284" y="1976521"/>
            <a:ext cx="8261684" cy="3139321"/>
          </a:xfrm>
          <a:prstGeom prst="rect">
            <a:avLst/>
          </a:prstGeom>
        </p:spPr>
        <p:txBody>
          <a:bodyPr wrap="square">
            <a:spAutoFit/>
          </a:bodyPr>
          <a:lstStyle/>
          <a:p>
            <a:r>
              <a:rPr lang="en-US" dirty="0">
                <a:latin typeface="TrumpMediaeval-Roman"/>
              </a:rPr>
              <a:t>Education includes, but is not strictly limited to, formal education—the</a:t>
            </a:r>
          </a:p>
          <a:p>
            <a:r>
              <a:rPr lang="en-US" dirty="0">
                <a:latin typeface="TrumpMediaeval-Roman"/>
              </a:rPr>
              <a:t>possession of degrees from established institutions of learning. </a:t>
            </a:r>
          </a:p>
          <a:p>
            <a:endParaRPr lang="en-US" dirty="0">
              <a:latin typeface="TrumpMediaeval-Roman"/>
            </a:endParaRPr>
          </a:p>
          <a:p>
            <a:r>
              <a:rPr lang="en-US" dirty="0">
                <a:latin typeface="TrumpMediaeval-Roman"/>
              </a:rPr>
              <a:t>Experience—both the kind and the amount—is an important factor in</a:t>
            </a:r>
          </a:p>
          <a:p>
            <a:r>
              <a:rPr lang="en-US" dirty="0">
                <a:latin typeface="TrumpMediaeval-Roman"/>
              </a:rPr>
              <a:t>expertise. Experience is important if it is relevant to the issue at hand, but the</a:t>
            </a:r>
          </a:p>
          <a:p>
            <a:r>
              <a:rPr lang="en-US" dirty="0">
                <a:latin typeface="TrumpMediaeval-Roman"/>
              </a:rPr>
              <a:t>mere fact that someone has been on the job for a long time does not automatically make him or her good at it.</a:t>
            </a:r>
          </a:p>
          <a:p>
            <a:endParaRPr lang="en-US" dirty="0">
              <a:latin typeface="TrumpMediaeval-Roman"/>
            </a:endParaRPr>
          </a:p>
          <a:p>
            <a:r>
              <a:rPr lang="en-US" dirty="0">
                <a:latin typeface="TrumpMediaeval-Roman"/>
              </a:rPr>
              <a:t>Accomplishments are an important indicator of someone’s expertise but,</a:t>
            </a:r>
          </a:p>
          <a:p>
            <a:r>
              <a:rPr lang="en-US" dirty="0">
                <a:latin typeface="TrumpMediaeval-Roman"/>
              </a:rPr>
              <a:t>once again, only when those accomplishments are directly related to the question at hand. </a:t>
            </a:r>
          </a:p>
        </p:txBody>
      </p:sp>
    </p:spTree>
    <p:extLst>
      <p:ext uri="{BB962C8B-B14F-4D97-AF65-F5344CB8AC3E}">
        <p14:creationId xmlns:p14="http://schemas.microsoft.com/office/powerpoint/2010/main" val="18990360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75621" y="1861479"/>
            <a:ext cx="3785937" cy="2585323"/>
          </a:xfrm>
          <a:prstGeom prst="rect">
            <a:avLst/>
          </a:prstGeom>
        </p:spPr>
        <p:txBody>
          <a:bodyPr wrap="square">
            <a:spAutoFit/>
          </a:bodyPr>
          <a:lstStyle/>
          <a:p>
            <a:r>
              <a:rPr lang="en-US" dirty="0">
                <a:latin typeface="TrumpMediaeval-Roman"/>
              </a:rPr>
              <a:t>A Nobel Prize winner in physics is not necessarily qualified to</a:t>
            </a:r>
          </a:p>
          <a:p>
            <a:r>
              <a:rPr lang="en-US" dirty="0">
                <a:latin typeface="TrumpMediaeval-Roman"/>
              </a:rPr>
              <a:t>speak publicly about toy safety, or nuclear proliferation. </a:t>
            </a:r>
          </a:p>
          <a:p>
            <a:endParaRPr lang="en-US" dirty="0">
              <a:latin typeface="TrumpMediaeval-Roman"/>
            </a:endParaRPr>
          </a:p>
          <a:p>
            <a:r>
              <a:rPr lang="en-US" dirty="0">
                <a:latin typeface="TrumpMediaeval-Roman"/>
              </a:rPr>
              <a:t>The last issue may involve physics, it’s true, but the political issues are the crucial ones, and they are not taught in physics labs.</a:t>
            </a:r>
          </a:p>
        </p:txBody>
      </p:sp>
      <p:pic>
        <p:nvPicPr>
          <p:cNvPr id="69634" name="Picture 2" descr="Image result for nobel prize winner physic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5070" y="2681126"/>
            <a:ext cx="5293073" cy="2977354"/>
          </a:xfrm>
          <a:prstGeom prst="rect">
            <a:avLst/>
          </a:prstGeom>
          <a:noFill/>
          <a:extLst>
            <a:ext uri="{909E8E84-426E-40DD-AFC4-6F175D3DCCD1}">
              <a14:hiddenFill xmlns:a14="http://schemas.microsoft.com/office/drawing/2010/main">
                <a:solidFill>
                  <a:srgbClr val="FFFFFF"/>
                </a:solidFill>
              </a14:hiddenFill>
            </a:ext>
          </a:extLst>
        </p:spPr>
      </p:pic>
      <p:sp>
        <p:nvSpPr>
          <p:cNvPr id="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41130086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6697578" y="1267325"/>
            <a:ext cx="4166198" cy="4524315"/>
          </a:xfrm>
          <a:prstGeom prst="rect">
            <a:avLst/>
          </a:prstGeom>
        </p:spPr>
        <p:txBody>
          <a:bodyPr wrap="square">
            <a:spAutoFit/>
          </a:bodyPr>
          <a:lstStyle/>
          <a:p>
            <a:r>
              <a:rPr lang="en-US" dirty="0">
                <a:latin typeface="TrumpMediaeval-Roman"/>
              </a:rPr>
              <a:t>A person’s reputation is obviously very important as a criterion of his or her expertise. </a:t>
            </a:r>
          </a:p>
          <a:p>
            <a:endParaRPr lang="en-US" dirty="0">
              <a:latin typeface="TrumpMediaeval-Roman"/>
            </a:endParaRPr>
          </a:p>
          <a:p>
            <a:r>
              <a:rPr lang="en-US" dirty="0">
                <a:latin typeface="TrumpMediaeval-Roman"/>
              </a:rPr>
              <a:t>But reputations must be seen in a context; how much importance we should attach to somebody’s reputation depends on the people among whom the person has that reputation. </a:t>
            </a:r>
          </a:p>
          <a:p>
            <a:endParaRPr lang="en-US" dirty="0">
              <a:latin typeface="TrumpMediaeval-Roman"/>
            </a:endParaRPr>
          </a:p>
          <a:p>
            <a:r>
              <a:rPr lang="en-US" dirty="0">
                <a:latin typeface="TrumpMediaeval-Roman"/>
              </a:rPr>
              <a:t>You may have a strong reputation as a pool player among your friends in the local pub, but that doesn’t necessarily put you in the same league with Efren Reyes (one of the best pool player in history). </a:t>
            </a:r>
            <a:endParaRPr lang="en-US" dirty="0"/>
          </a:p>
        </p:txBody>
      </p:sp>
      <p:pic>
        <p:nvPicPr>
          <p:cNvPr id="7065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0381" y="2452649"/>
            <a:ext cx="4811278" cy="320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92376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882314" y="3312695"/>
            <a:ext cx="3424989" cy="2031325"/>
          </a:xfrm>
          <a:prstGeom prst="rect">
            <a:avLst/>
          </a:prstGeom>
        </p:spPr>
        <p:txBody>
          <a:bodyPr wrap="square">
            <a:spAutoFit/>
          </a:bodyPr>
          <a:lstStyle/>
          <a:p>
            <a:r>
              <a:rPr lang="en-US" b="0" i="0" u="none" strike="noStrike" baseline="0" dirty="0">
                <a:latin typeface="Melior"/>
              </a:rPr>
              <a:t>Trusting someone is thus a very serious</a:t>
            </a:r>
            <a:r>
              <a:rPr lang="en-US" b="0" i="0" u="none" strike="noStrike" dirty="0">
                <a:latin typeface="Melior"/>
              </a:rPr>
              <a:t> issue. </a:t>
            </a:r>
          </a:p>
          <a:p>
            <a:endParaRPr lang="en-US" dirty="0">
              <a:latin typeface="Melior"/>
            </a:endParaRPr>
          </a:p>
          <a:p>
            <a:r>
              <a:rPr lang="en-US" dirty="0">
                <a:latin typeface="Melior"/>
              </a:rPr>
              <a:t>D</a:t>
            </a:r>
            <a:r>
              <a:rPr lang="en-US" b="0" i="0" u="none" strike="noStrike" baseline="0" dirty="0">
                <a:latin typeface="Melior"/>
              </a:rPr>
              <a:t>eciding whom to trust can have huge implications not only</a:t>
            </a:r>
            <a:r>
              <a:rPr lang="en-US" b="0" i="0" u="none" strike="noStrike" dirty="0">
                <a:latin typeface="Melior"/>
              </a:rPr>
              <a:t> for your professional life but also for your daily life</a:t>
            </a:r>
            <a:r>
              <a:rPr lang="en-US" b="0" i="0" u="none" strike="noStrike" baseline="0" dirty="0">
                <a:latin typeface="Melior"/>
              </a:rPr>
              <a:t>. </a:t>
            </a:r>
          </a:p>
        </p:txBody>
      </p:sp>
      <p:pic>
        <p:nvPicPr>
          <p:cNvPr id="5122" name="Picture 2" descr="Image result for tru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826" y="1378499"/>
            <a:ext cx="5367960" cy="3578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9203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1106905" y="1283369"/>
            <a:ext cx="2919663" cy="4801314"/>
          </a:xfrm>
          <a:prstGeom prst="rect">
            <a:avLst/>
          </a:prstGeom>
        </p:spPr>
        <p:txBody>
          <a:bodyPr wrap="square">
            <a:spAutoFit/>
          </a:bodyPr>
          <a:lstStyle/>
          <a:p>
            <a:r>
              <a:rPr lang="en-US" dirty="0">
                <a:latin typeface="TrumpMediaeval-Roman"/>
              </a:rPr>
              <a:t>The positions people hold provide an indication of how well </a:t>
            </a:r>
            <a:r>
              <a:rPr lang="en-US" i="1" dirty="0">
                <a:latin typeface="TrumpMediaeval-Italic"/>
              </a:rPr>
              <a:t>somebody </a:t>
            </a:r>
            <a:r>
              <a:rPr lang="en-US" dirty="0">
                <a:latin typeface="TrumpMediaeval-Roman"/>
              </a:rPr>
              <a:t>thinks of them. </a:t>
            </a:r>
          </a:p>
          <a:p>
            <a:endParaRPr lang="en-US" dirty="0">
              <a:latin typeface="TrumpMediaeval-Roman"/>
            </a:endParaRPr>
          </a:p>
          <a:p>
            <a:r>
              <a:rPr lang="en-US" dirty="0">
                <a:latin typeface="TrumpMediaeval-Roman"/>
              </a:rPr>
              <a:t>The director of an important scientific laboratory, the head of an academic department at Oxford, the author of a work consulted by other experts—in each case the position itself may be substantial evidence that the individual’s opinion on a relevant subject warrants serious attention</a:t>
            </a:r>
            <a:endParaRPr lang="en-US" dirty="0"/>
          </a:p>
        </p:txBody>
      </p:sp>
      <p:pic>
        <p:nvPicPr>
          <p:cNvPr id="71682" name="Picture 2" descr="Image result for oxfor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5704" y="2040730"/>
            <a:ext cx="5583769" cy="314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8393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7234989" y="1355558"/>
            <a:ext cx="3818021" cy="3416320"/>
          </a:xfrm>
          <a:prstGeom prst="rect">
            <a:avLst/>
          </a:prstGeom>
        </p:spPr>
        <p:txBody>
          <a:bodyPr wrap="square">
            <a:spAutoFit/>
          </a:bodyPr>
          <a:lstStyle/>
          <a:p>
            <a:r>
              <a:rPr lang="en-US" dirty="0">
                <a:latin typeface="TrumpMediaeval-Roman"/>
              </a:rPr>
              <a:t>But expertise can be bought or be interested parties!</a:t>
            </a:r>
          </a:p>
          <a:p>
            <a:endParaRPr lang="en-US" dirty="0">
              <a:latin typeface="TrumpMediaeval-Roman"/>
            </a:endParaRPr>
          </a:p>
          <a:p>
            <a:r>
              <a:rPr lang="en-US" dirty="0">
                <a:latin typeface="TrumpMediaeval-Roman"/>
              </a:rPr>
              <a:t>The opinion of a lawyer</a:t>
            </a:r>
          </a:p>
          <a:p>
            <a:r>
              <a:rPr lang="en-US" dirty="0">
                <a:latin typeface="TrumpMediaeval-Roman"/>
              </a:rPr>
              <a:t>retained by the National Rifle Association, offered at a hearing on firearms and urban violence, should be scrutinized much more carefully than that of a witness from an independent firm or agency that has no stake in the outcome of the hearings</a:t>
            </a:r>
            <a:endParaRPr lang="en-US" dirty="0"/>
          </a:p>
        </p:txBody>
      </p:sp>
      <p:pic>
        <p:nvPicPr>
          <p:cNvPr id="72706" name="Picture 2" descr="Image result for firearm associ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8207" y="2061412"/>
            <a:ext cx="3915477" cy="3827379"/>
          </a:xfrm>
          <a:prstGeom prst="rect">
            <a:avLst/>
          </a:prstGeom>
          <a:noFill/>
          <a:extLst>
            <a:ext uri="{909E8E84-426E-40DD-AFC4-6F175D3DCCD1}">
              <a14:hiddenFill xmlns:a14="http://schemas.microsoft.com/office/drawing/2010/main">
                <a:solidFill>
                  <a:srgbClr val="FFFFFF"/>
                </a:solidFill>
              </a14:hiddenFill>
            </a:ext>
          </a:extLst>
        </p:spPr>
      </p:pic>
      <p:pic>
        <p:nvPicPr>
          <p:cNvPr id="72708" name="Picture 4" descr="Image result for question 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6300" y="1355558"/>
            <a:ext cx="1696268" cy="222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9663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971482" y="2371716"/>
            <a:ext cx="5013158" cy="2862322"/>
          </a:xfrm>
          <a:prstGeom prst="rect">
            <a:avLst/>
          </a:prstGeom>
        </p:spPr>
        <p:txBody>
          <a:bodyPr wrap="square">
            <a:spAutoFit/>
          </a:bodyPr>
          <a:lstStyle/>
          <a:p>
            <a:r>
              <a:rPr lang="en-US" dirty="0">
                <a:latin typeface="TrumpMediaeval-Roman"/>
              </a:rPr>
              <a:t>In addition, experts sometimes disagree, especially when the issue is complicated and many different interests are at stake. </a:t>
            </a:r>
          </a:p>
          <a:p>
            <a:endParaRPr lang="en-US" dirty="0">
              <a:latin typeface="TrumpMediaeval-Roman"/>
            </a:endParaRPr>
          </a:p>
          <a:p>
            <a:r>
              <a:rPr lang="en-US" dirty="0">
                <a:latin typeface="TrumpMediaeval-Roman"/>
              </a:rPr>
              <a:t>In these cases, a critical thinker is obliged</a:t>
            </a:r>
          </a:p>
          <a:p>
            <a:r>
              <a:rPr lang="en-US" dirty="0">
                <a:latin typeface="TrumpMediaeval-Roman"/>
              </a:rPr>
              <a:t>to suspend judgment about which expert to endorse, unless one expert clearly represents a majority viewpoint among experts in the field or unless one expert can be established as more authoritative or less biased than the others</a:t>
            </a:r>
            <a:endParaRPr lang="en-US" dirty="0"/>
          </a:p>
        </p:txBody>
      </p:sp>
      <p:pic>
        <p:nvPicPr>
          <p:cNvPr id="73730" name="Picture 2" descr="Image result for experts disagre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6441" y="1405633"/>
            <a:ext cx="4074695" cy="309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9461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7475621" y="1812799"/>
            <a:ext cx="3745832" cy="2585323"/>
          </a:xfrm>
          <a:prstGeom prst="rect">
            <a:avLst/>
          </a:prstGeom>
        </p:spPr>
        <p:txBody>
          <a:bodyPr wrap="square">
            <a:spAutoFit/>
          </a:bodyPr>
          <a:lstStyle/>
          <a:p>
            <a:r>
              <a:rPr lang="en-US" dirty="0">
                <a:latin typeface="TrumpMediaeval-Roman"/>
              </a:rPr>
              <a:t>Of course, majority opinions sometimes turn out to be incorrect, and even the most authoritative experts make mistakes. </a:t>
            </a:r>
          </a:p>
          <a:p>
            <a:endParaRPr lang="en-US" dirty="0">
              <a:latin typeface="TrumpMediaeval-Roman"/>
            </a:endParaRPr>
          </a:p>
          <a:p>
            <a:r>
              <a:rPr lang="en-US" dirty="0">
                <a:latin typeface="TrumpMediaeval-Roman"/>
              </a:rPr>
              <a:t>For example, various economics experts predicted good times ahead just before the Great Depression.</a:t>
            </a:r>
            <a:endParaRPr lang="en-US" dirty="0"/>
          </a:p>
        </p:txBody>
      </p:sp>
      <p:pic>
        <p:nvPicPr>
          <p:cNvPr id="74754" name="Picture 2" descr="Image result for great depress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6966" y="2349015"/>
            <a:ext cx="4640342" cy="3380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1195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Image result for albert einste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9274" y="966885"/>
            <a:ext cx="3712623" cy="4501557"/>
          </a:xfrm>
          <a:prstGeom prst="rect">
            <a:avLst/>
          </a:prstGeom>
          <a:noFill/>
          <a:extLst>
            <a:ext uri="{909E8E84-426E-40DD-AFC4-6F175D3DCCD1}">
              <a14:hiddenFill xmlns:a14="http://schemas.microsoft.com/office/drawing/2010/main">
                <a:solidFill>
                  <a:srgbClr val="FFFFFF"/>
                </a:solidFill>
              </a14:hiddenFill>
            </a:ext>
          </a:extLst>
        </p:spPr>
      </p:pic>
      <p:sp>
        <p:nvSpPr>
          <p:cNvPr id="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1077798" y="2432115"/>
            <a:ext cx="3560190" cy="2585323"/>
          </a:xfrm>
          <a:prstGeom prst="rect">
            <a:avLst/>
          </a:prstGeom>
        </p:spPr>
        <p:txBody>
          <a:bodyPr wrap="square">
            <a:spAutoFit/>
          </a:bodyPr>
          <a:lstStyle/>
          <a:p>
            <a:r>
              <a:rPr lang="en-US" dirty="0">
                <a:solidFill>
                  <a:srgbClr val="181818"/>
                </a:solidFill>
                <a:latin typeface="open-sans"/>
              </a:rPr>
              <a:t>When he took the entrance examination for a polytechnic school in Zurich, he flunked</a:t>
            </a:r>
          </a:p>
          <a:p>
            <a:endParaRPr lang="en-US" dirty="0">
              <a:solidFill>
                <a:srgbClr val="181818"/>
              </a:solidFill>
              <a:latin typeface="open-sans"/>
            </a:endParaRPr>
          </a:p>
          <a:p>
            <a:r>
              <a:rPr lang="en-US" dirty="0">
                <a:solidFill>
                  <a:srgbClr val="181818"/>
                </a:solidFill>
                <a:latin typeface="open-sans"/>
              </a:rPr>
              <a:t>[Failed several sections of his exam]</a:t>
            </a:r>
          </a:p>
          <a:p>
            <a:endParaRPr lang="en-US" dirty="0">
              <a:solidFill>
                <a:srgbClr val="181818"/>
              </a:solidFill>
              <a:latin typeface="open-sans"/>
            </a:endParaRPr>
          </a:p>
          <a:p>
            <a:r>
              <a:rPr lang="en-US" dirty="0">
                <a:solidFill>
                  <a:srgbClr val="181818"/>
                </a:solidFill>
                <a:latin typeface="open-sans"/>
              </a:rPr>
              <a:t>So his professor thought he would never graduate</a:t>
            </a:r>
            <a:endParaRPr lang="en-US" dirty="0"/>
          </a:p>
        </p:txBody>
      </p:sp>
    </p:spTree>
    <p:extLst>
      <p:ext uri="{BB962C8B-B14F-4D97-AF65-F5344CB8AC3E}">
        <p14:creationId xmlns:p14="http://schemas.microsoft.com/office/powerpoint/2010/main" val="1229769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1676400" y="2069431"/>
            <a:ext cx="3031958" cy="3416320"/>
          </a:xfrm>
          <a:prstGeom prst="rect">
            <a:avLst/>
          </a:prstGeom>
        </p:spPr>
        <p:txBody>
          <a:bodyPr wrap="square">
            <a:spAutoFit/>
          </a:bodyPr>
          <a:lstStyle/>
          <a:p>
            <a:r>
              <a:rPr lang="en-US" dirty="0">
                <a:latin typeface="Melior"/>
              </a:rPr>
              <a:t>Finally, we sometimes make the mistake of thinking that whatever qualifies someone as an expert in one field automatically qualifies that person in other areas. </a:t>
            </a:r>
          </a:p>
          <a:p>
            <a:endParaRPr lang="en-US" dirty="0">
              <a:latin typeface="Melior"/>
            </a:endParaRPr>
          </a:p>
          <a:p>
            <a:r>
              <a:rPr lang="en-US" dirty="0">
                <a:latin typeface="Melior"/>
              </a:rPr>
              <a:t>Being a Nobel prize in physics is not an indication of being a top computer scientist!!</a:t>
            </a:r>
          </a:p>
        </p:txBody>
      </p:sp>
      <p:pic>
        <p:nvPicPr>
          <p:cNvPr id="75778" name="Picture 2" descr="Image result for nobel prize med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3437" y="1397336"/>
            <a:ext cx="5181603" cy="3454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1096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376755" y="252482"/>
            <a:ext cx="3890552" cy="369332"/>
          </a:xfrm>
          <a:prstGeom prst="rect">
            <a:avLst/>
          </a:prstGeom>
        </p:spPr>
        <p:txBody>
          <a:bodyPr wrap="none">
            <a:spAutoFit/>
          </a:bodyPr>
          <a:lstStyle/>
          <a:p>
            <a:r>
              <a:rPr lang="en-US" b="1" dirty="0">
                <a:latin typeface="Trebuchet MS" panose="020B0603020202020204" pitchFamily="34" charset="0"/>
              </a:rPr>
              <a:t>CREDIBILITY AND THE NEWS MEDIA</a:t>
            </a:r>
            <a:endParaRPr lang="en-US" b="1" dirty="0"/>
          </a:p>
        </p:txBody>
      </p:sp>
      <p:sp>
        <p:nvSpPr>
          <p:cNvPr id="3" name="Rectangle 2"/>
          <p:cNvSpPr/>
          <p:nvPr/>
        </p:nvSpPr>
        <p:spPr>
          <a:xfrm>
            <a:off x="7531769" y="2094308"/>
            <a:ext cx="3673642" cy="2308324"/>
          </a:xfrm>
          <a:prstGeom prst="rect">
            <a:avLst/>
          </a:prstGeom>
        </p:spPr>
        <p:txBody>
          <a:bodyPr wrap="square">
            <a:spAutoFit/>
          </a:bodyPr>
          <a:lstStyle/>
          <a:p>
            <a:r>
              <a:rPr lang="en-US" dirty="0">
                <a:latin typeface="TrumpMediaeval-Roman"/>
              </a:rPr>
              <a:t>FACT: In the USA (but this applies to much of Western world as well) media ownership dropped to only fifty companies by 1983. By late 2004, the majority of all media companies in the United States were controlled by just five companies. </a:t>
            </a:r>
          </a:p>
        </p:txBody>
      </p:sp>
      <p:sp>
        <p:nvSpPr>
          <p:cNvPr id="4" name="AutoShape 2" descr="Image result for usa information controlle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4" descr="Image result for usa information controlle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6" descr="Image result for usa information controlle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6808" name="Picture 8" descr="https://www.sagaciousnewsnetwork.com/wp-content/uploads/2018/05/united-states-in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923" y="2355761"/>
            <a:ext cx="4695825" cy="3000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44211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2" name="Picture 1"/>
          <p:cNvPicPr>
            <a:picLocks noChangeAspect="1"/>
          </p:cNvPicPr>
          <p:nvPr/>
        </p:nvPicPr>
        <p:blipFill>
          <a:blip r:embed="rId2"/>
          <a:stretch>
            <a:fillRect/>
          </a:stretch>
        </p:blipFill>
        <p:spPr>
          <a:xfrm>
            <a:off x="3996902" y="1322103"/>
            <a:ext cx="6495298" cy="3843714"/>
          </a:xfrm>
          <a:prstGeom prst="rect">
            <a:avLst/>
          </a:prstGeom>
        </p:spPr>
      </p:pic>
      <p:sp>
        <p:nvSpPr>
          <p:cNvPr id="3" name="Rectangle 2"/>
          <p:cNvSpPr/>
          <p:nvPr/>
        </p:nvSpPr>
        <p:spPr>
          <a:xfrm>
            <a:off x="1572668" y="5658480"/>
            <a:ext cx="6609502" cy="369332"/>
          </a:xfrm>
          <a:prstGeom prst="rect">
            <a:avLst/>
          </a:prstGeom>
        </p:spPr>
        <p:txBody>
          <a:bodyPr wrap="none">
            <a:spAutoFit/>
          </a:bodyPr>
          <a:lstStyle/>
          <a:p>
            <a:r>
              <a:rPr lang="en-US" b="1" dirty="0">
                <a:latin typeface="TrumpMediaeval-Roman"/>
              </a:rPr>
              <a:t>TREND: </a:t>
            </a:r>
            <a:r>
              <a:rPr lang="en-US" dirty="0">
                <a:latin typeface="TrumpMediaeval-Roman"/>
              </a:rPr>
              <a:t>Centralization of Information- which should worry you!</a:t>
            </a:r>
            <a:endParaRPr lang="en-US" dirty="0"/>
          </a:p>
        </p:txBody>
      </p:sp>
    </p:spTree>
    <p:extLst>
      <p:ext uri="{BB962C8B-B14F-4D97-AF65-F5344CB8AC3E}">
        <p14:creationId xmlns:p14="http://schemas.microsoft.com/office/powerpoint/2010/main" val="3944033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161016" y="268523"/>
            <a:ext cx="4301177" cy="369332"/>
          </a:xfrm>
          <a:prstGeom prst="rect">
            <a:avLst/>
          </a:prstGeom>
        </p:spPr>
        <p:txBody>
          <a:bodyPr wrap="none">
            <a:spAutoFit/>
          </a:bodyPr>
          <a:lstStyle/>
          <a:p>
            <a:r>
              <a:rPr lang="en-US" b="1" dirty="0">
                <a:latin typeface="Trebuchet MS" panose="020B0603020202020204" pitchFamily="34" charset="0"/>
              </a:rPr>
              <a:t>Government Management of the News</a:t>
            </a:r>
            <a:endParaRPr lang="en-US" b="1" dirty="0"/>
          </a:p>
        </p:txBody>
      </p:sp>
      <p:sp>
        <p:nvSpPr>
          <p:cNvPr id="3" name="Rectangle 2"/>
          <p:cNvSpPr/>
          <p:nvPr/>
        </p:nvSpPr>
        <p:spPr>
          <a:xfrm>
            <a:off x="561474" y="1259305"/>
            <a:ext cx="5261810" cy="5355312"/>
          </a:xfrm>
          <a:prstGeom prst="rect">
            <a:avLst/>
          </a:prstGeom>
        </p:spPr>
        <p:txBody>
          <a:bodyPr wrap="square">
            <a:spAutoFit/>
          </a:bodyPr>
          <a:lstStyle/>
          <a:p>
            <a:r>
              <a:rPr lang="en-US" dirty="0">
                <a:latin typeface="TrumpMediaeval-Roman"/>
              </a:rPr>
              <a:t>For a while there, our only known source of </a:t>
            </a:r>
            <a:r>
              <a:rPr lang="en-US" i="1" dirty="0">
                <a:latin typeface="TrumpMediaeval-Italic"/>
              </a:rPr>
              <a:t>fake </a:t>
            </a:r>
            <a:r>
              <a:rPr lang="en-US" dirty="0">
                <a:latin typeface="TrumpMediaeval-Roman"/>
              </a:rPr>
              <a:t>news was Jon Stewart on </a:t>
            </a:r>
            <a:r>
              <a:rPr lang="en-US" i="1" dirty="0">
                <a:latin typeface="TrumpMediaeval-Italic"/>
              </a:rPr>
              <a:t>The Daily Show. </a:t>
            </a:r>
            <a:r>
              <a:rPr lang="en-US" dirty="0">
                <a:latin typeface="TrumpMediaeval-Roman"/>
              </a:rPr>
              <a:t>But the federal government got into the fake news business as well.</a:t>
            </a:r>
          </a:p>
          <a:p>
            <a:endParaRPr lang="en-US" dirty="0">
              <a:latin typeface="TrumpMediaeval-Roman"/>
            </a:endParaRPr>
          </a:p>
          <a:p>
            <a:r>
              <a:rPr lang="en-US" dirty="0">
                <a:latin typeface="TrumpMediaeval-Roman"/>
              </a:rPr>
              <a:t>A number of fake news reports, paid for by the government, have appeared on television praising the virtues of government schemes from</a:t>
            </a:r>
          </a:p>
          <a:p>
            <a:r>
              <a:rPr lang="en-US" dirty="0">
                <a:latin typeface="TrumpMediaeval-Roman"/>
              </a:rPr>
              <a:t>the prescription drug program to No Child Left Behind (which was aimed at improving American students’ international competitiveness in reading and math)</a:t>
            </a:r>
          </a:p>
          <a:p>
            <a:endParaRPr lang="en-US" dirty="0">
              <a:latin typeface="TrumpMediaeval-Roman"/>
            </a:endParaRPr>
          </a:p>
          <a:p>
            <a:r>
              <a:rPr lang="en-US" dirty="0">
                <a:latin typeface="TrumpMediaeval-Roman"/>
              </a:rPr>
              <a:t>No criticism of the programs was included, and no mention was made that these were not legitimate independent news reports but rather were produced by the very same governmental departments that produced the policies in question</a:t>
            </a:r>
            <a:endParaRPr lang="en-US" dirty="0"/>
          </a:p>
        </p:txBody>
      </p:sp>
      <p:pic>
        <p:nvPicPr>
          <p:cNvPr id="4" name="Picture 3"/>
          <p:cNvPicPr>
            <a:picLocks noChangeAspect="1"/>
          </p:cNvPicPr>
          <p:nvPr/>
        </p:nvPicPr>
        <p:blipFill>
          <a:blip r:embed="rId2"/>
          <a:stretch>
            <a:fillRect/>
          </a:stretch>
        </p:blipFill>
        <p:spPr>
          <a:xfrm>
            <a:off x="6533965" y="1363579"/>
            <a:ext cx="4811075" cy="4088732"/>
          </a:xfrm>
          <a:prstGeom prst="rect">
            <a:avLst/>
          </a:prstGeom>
        </p:spPr>
      </p:pic>
    </p:spTree>
    <p:extLst>
      <p:ext uri="{BB962C8B-B14F-4D97-AF65-F5344CB8AC3E}">
        <p14:creationId xmlns:p14="http://schemas.microsoft.com/office/powerpoint/2010/main" val="11141921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3048000" y="2413338"/>
            <a:ext cx="6096000" cy="2031325"/>
          </a:xfrm>
          <a:prstGeom prst="rect">
            <a:avLst/>
          </a:prstGeom>
        </p:spPr>
        <p:txBody>
          <a:bodyPr>
            <a:spAutoFit/>
          </a:bodyPr>
          <a:lstStyle/>
          <a:p>
            <a:r>
              <a:rPr lang="en-US" dirty="0">
                <a:latin typeface="TrumpMediaeval-Roman"/>
              </a:rPr>
              <a:t>Military example, a particularly good one</a:t>
            </a:r>
          </a:p>
          <a:p>
            <a:endParaRPr lang="en-US" dirty="0">
              <a:latin typeface="TrumpMediaeval-Roman"/>
            </a:endParaRPr>
          </a:p>
          <a:p>
            <a:r>
              <a:rPr lang="en-US" dirty="0">
                <a:latin typeface="TrumpMediaeval-Roman"/>
              </a:rPr>
              <a:t>The military has its own methods for managing the media, from not allowing photographs to be taken of the coffins of slain American soldiers when they are sent home from Iraq to the more elaborately produced example which follows in the next slide”</a:t>
            </a:r>
          </a:p>
        </p:txBody>
      </p:sp>
    </p:spTree>
    <p:extLst>
      <p:ext uri="{BB962C8B-B14F-4D97-AF65-F5344CB8AC3E}">
        <p14:creationId xmlns:p14="http://schemas.microsoft.com/office/powerpoint/2010/main" val="366853440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8" name="CustomShape 4"/>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786063" y="1535882"/>
            <a:ext cx="5454315" cy="3970318"/>
          </a:xfrm>
          <a:prstGeom prst="rect">
            <a:avLst/>
          </a:prstGeom>
        </p:spPr>
        <p:txBody>
          <a:bodyPr wrap="square">
            <a:spAutoFit/>
          </a:bodyPr>
          <a:lstStyle/>
          <a:p>
            <a:r>
              <a:rPr lang="en-US" b="0" i="0" u="none" strike="noStrike" baseline="0" dirty="0">
                <a:latin typeface="Melior"/>
              </a:rPr>
              <a:t>Consider, for example, the way teams of scientists</a:t>
            </a:r>
          </a:p>
          <a:p>
            <a:r>
              <a:rPr lang="en-US" b="0" i="0" u="none" strike="noStrike" baseline="0" dirty="0">
                <a:latin typeface="Melior"/>
              </a:rPr>
              <a:t>conduct their work. </a:t>
            </a:r>
          </a:p>
          <a:p>
            <a:endParaRPr lang="en-US" dirty="0">
              <a:latin typeface="Melior"/>
            </a:endParaRPr>
          </a:p>
          <a:p>
            <a:r>
              <a:rPr lang="en-US" b="0" i="0" u="none" strike="noStrike" baseline="0" dirty="0">
                <a:latin typeface="Melior"/>
              </a:rPr>
              <a:t>Invariably, they build on the work of previous</a:t>
            </a:r>
          </a:p>
          <a:p>
            <a:r>
              <a:rPr lang="en-US" b="0" i="0" u="none" strike="noStrike" baseline="0" dirty="0">
                <a:latin typeface="Melior"/>
              </a:rPr>
              <a:t>teams in their own and related fields. They accept the results of</a:t>
            </a:r>
            <a:r>
              <a:rPr lang="en-US" b="0" i="0" u="none" strike="noStrike" dirty="0">
                <a:latin typeface="Melior"/>
              </a:rPr>
              <a:t> </a:t>
            </a:r>
            <a:r>
              <a:rPr lang="en-US" b="0" i="0" u="none" strike="noStrike" baseline="0" dirty="0">
                <a:latin typeface="Melior"/>
              </a:rPr>
              <a:t>others’ experiments and sometimes the conclusions inferred from</a:t>
            </a:r>
            <a:r>
              <a:rPr lang="en-US" b="0" i="0" u="none" strike="noStrike" dirty="0">
                <a:latin typeface="Melior"/>
              </a:rPr>
              <a:t> </a:t>
            </a:r>
            <a:r>
              <a:rPr lang="en-US" b="0" i="0" u="none" strike="noStrike" baseline="0" dirty="0">
                <a:latin typeface="Melior"/>
              </a:rPr>
              <a:t>those results. </a:t>
            </a:r>
          </a:p>
          <a:p>
            <a:endParaRPr lang="en-US" dirty="0">
              <a:latin typeface="Melior"/>
            </a:endParaRPr>
          </a:p>
          <a:p>
            <a:r>
              <a:rPr lang="en-US" b="0" i="0" u="none" strike="noStrike" baseline="0" dirty="0">
                <a:latin typeface="Melior"/>
              </a:rPr>
              <a:t>It would be impractical and often impossible for the</a:t>
            </a:r>
          </a:p>
          <a:p>
            <a:r>
              <a:rPr lang="en-US" b="0" i="0" u="none" strike="noStrike" baseline="0" dirty="0">
                <a:latin typeface="Melior"/>
              </a:rPr>
              <a:t>teams to replicate all the experiments on which they rely. Hence,</a:t>
            </a:r>
            <a:r>
              <a:rPr lang="en-US" b="0" i="0" u="none" strike="noStrike" dirty="0">
                <a:latin typeface="Melior"/>
              </a:rPr>
              <a:t> </a:t>
            </a:r>
            <a:r>
              <a:rPr lang="en-US" b="0" i="0" u="none" strike="noStrike" baseline="0" dirty="0">
                <a:latin typeface="Melior"/>
              </a:rPr>
              <a:t>they accept them on the authority or expertise of those who conducted</a:t>
            </a:r>
            <a:r>
              <a:rPr lang="en-US" b="0" i="0" u="none" strike="noStrike" dirty="0">
                <a:latin typeface="Melior"/>
              </a:rPr>
              <a:t> </a:t>
            </a:r>
            <a:r>
              <a:rPr lang="en-US" b="0" i="0" u="none" strike="noStrike" baseline="0" dirty="0">
                <a:latin typeface="Melior"/>
              </a:rPr>
              <a:t>them, assuming they have been conducted according to</a:t>
            </a:r>
            <a:r>
              <a:rPr lang="en-US" b="0" i="0" u="none" strike="noStrike" dirty="0">
                <a:latin typeface="Melior"/>
              </a:rPr>
              <a:t> </a:t>
            </a:r>
            <a:r>
              <a:rPr lang="en-US" b="0" i="0" u="none" strike="noStrike" baseline="0" dirty="0">
                <a:latin typeface="Melior"/>
              </a:rPr>
              <a:t>professional standards and procedures</a:t>
            </a:r>
            <a:endParaRPr lang="en-US" dirty="0"/>
          </a:p>
        </p:txBody>
      </p:sp>
      <p:pic>
        <p:nvPicPr>
          <p:cNvPr id="6148" name="Picture 4" descr="Image result for scientists team of conducting their experi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8377" y="1620253"/>
            <a:ext cx="4856247" cy="3234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81543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2" name="Picture 1"/>
          <p:cNvPicPr>
            <a:picLocks noChangeAspect="1"/>
          </p:cNvPicPr>
          <p:nvPr/>
        </p:nvPicPr>
        <p:blipFill>
          <a:blip r:embed="rId2"/>
          <a:stretch>
            <a:fillRect/>
          </a:stretch>
        </p:blipFill>
        <p:spPr>
          <a:xfrm>
            <a:off x="2719137" y="829441"/>
            <a:ext cx="6721642" cy="5898670"/>
          </a:xfrm>
          <a:prstGeom prst="rect">
            <a:avLst/>
          </a:prstGeom>
        </p:spPr>
      </p:pic>
    </p:spTree>
    <p:extLst>
      <p:ext uri="{BB962C8B-B14F-4D97-AF65-F5344CB8AC3E}">
        <p14:creationId xmlns:p14="http://schemas.microsoft.com/office/powerpoint/2010/main" val="120270550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464046" y="287383"/>
            <a:ext cx="1548822" cy="646331"/>
          </a:xfrm>
          <a:prstGeom prst="rect">
            <a:avLst/>
          </a:prstGeom>
        </p:spPr>
        <p:txBody>
          <a:bodyPr wrap="none">
            <a:spAutoFit/>
          </a:bodyPr>
          <a:lstStyle/>
          <a:p>
            <a:r>
              <a:rPr lang="en-US" b="1" dirty="0">
                <a:latin typeface="Trebuchet MS" panose="020B0603020202020204" pitchFamily="34" charset="0"/>
              </a:rPr>
              <a:t>The Internet</a:t>
            </a:r>
          </a:p>
          <a:p>
            <a:endParaRPr lang="en-US" dirty="0"/>
          </a:p>
        </p:txBody>
      </p:sp>
      <p:sp>
        <p:nvSpPr>
          <p:cNvPr id="3" name="Rectangle 2"/>
          <p:cNvSpPr/>
          <p:nvPr/>
        </p:nvSpPr>
        <p:spPr>
          <a:xfrm>
            <a:off x="1351145" y="1499937"/>
            <a:ext cx="4496204" cy="4524315"/>
          </a:xfrm>
          <a:prstGeom prst="rect">
            <a:avLst/>
          </a:prstGeom>
        </p:spPr>
        <p:txBody>
          <a:bodyPr wrap="square">
            <a:spAutoFit/>
          </a:bodyPr>
          <a:lstStyle/>
          <a:p>
            <a:r>
              <a:rPr lang="en-US" dirty="0">
                <a:latin typeface="Melior"/>
              </a:rPr>
              <a:t>This sort of control is exercised by the governments over all media, TV and Radio. But today we focus on the Internet. </a:t>
            </a:r>
          </a:p>
          <a:p>
            <a:endParaRPr lang="en-US" dirty="0">
              <a:latin typeface="Melior"/>
            </a:endParaRPr>
          </a:p>
          <a:p>
            <a:r>
              <a:rPr lang="en-US" dirty="0">
                <a:latin typeface="Melior"/>
              </a:rPr>
              <a:t>That amalgamation of</a:t>
            </a:r>
          </a:p>
          <a:p>
            <a:r>
              <a:rPr lang="en-US" dirty="0">
                <a:latin typeface="Melior"/>
              </a:rPr>
              <a:t>electronic lines and connections that allows nearly anyone with a computer</a:t>
            </a:r>
          </a:p>
          <a:p>
            <a:r>
              <a:rPr lang="en-US" dirty="0">
                <a:latin typeface="Melior"/>
              </a:rPr>
              <a:t>and a modem to link up with nearly any other similarly equipped person on</a:t>
            </a:r>
          </a:p>
          <a:p>
            <a:r>
              <a:rPr lang="en-US" dirty="0">
                <a:latin typeface="Melior"/>
              </a:rPr>
              <a:t>the planet. </a:t>
            </a:r>
          </a:p>
          <a:p>
            <a:endParaRPr lang="en-US" dirty="0">
              <a:latin typeface="Melior"/>
            </a:endParaRPr>
          </a:p>
          <a:p>
            <a:r>
              <a:rPr lang="en-US" dirty="0">
                <a:latin typeface="Melior"/>
              </a:rPr>
              <a:t>Although the Internet offers great benefits, the information it provides must be evaluated with even </a:t>
            </a:r>
            <a:r>
              <a:rPr lang="en-US" i="1" dirty="0">
                <a:latin typeface="Melior"/>
              </a:rPr>
              <a:t>more </a:t>
            </a:r>
            <a:r>
              <a:rPr lang="en-US" dirty="0">
                <a:latin typeface="Melior"/>
              </a:rPr>
              <a:t>caution than information from the print media, radio, or television</a:t>
            </a:r>
            <a:r>
              <a:rPr lang="en-US" dirty="0"/>
              <a:t>.</a:t>
            </a:r>
          </a:p>
        </p:txBody>
      </p:sp>
      <p:pic>
        <p:nvPicPr>
          <p:cNvPr id="788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649" y="1958084"/>
            <a:ext cx="4572000"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7396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2936640" y="2305325"/>
            <a:ext cx="6096000" cy="2031325"/>
          </a:xfrm>
          <a:prstGeom prst="rect">
            <a:avLst/>
          </a:prstGeom>
        </p:spPr>
        <p:txBody>
          <a:bodyPr>
            <a:spAutoFit/>
          </a:bodyPr>
          <a:lstStyle/>
          <a:p>
            <a:r>
              <a:rPr lang="en-US" dirty="0">
                <a:latin typeface="TrumpMediaeval-Roman"/>
              </a:rPr>
              <a:t>There are basically two kinds of information sources on the Internet. </a:t>
            </a:r>
          </a:p>
          <a:p>
            <a:endParaRPr lang="en-US" dirty="0">
              <a:latin typeface="TrumpMediaeval-Roman"/>
            </a:endParaRPr>
          </a:p>
          <a:p>
            <a:r>
              <a:rPr lang="en-US" dirty="0">
                <a:latin typeface="TrumpMediaeval-Roman"/>
              </a:rPr>
              <a:t>The first consists of commercial and institutional sources; </a:t>
            </a:r>
          </a:p>
          <a:p>
            <a:endParaRPr lang="en-US" dirty="0">
              <a:latin typeface="TrumpMediaeval-Roman"/>
            </a:endParaRPr>
          </a:p>
          <a:p>
            <a:r>
              <a:rPr lang="en-US" dirty="0">
                <a:latin typeface="TrumpMediaeval-Roman"/>
              </a:rPr>
              <a:t>the second, of individual and group sites on the World Wide Web.</a:t>
            </a:r>
            <a:endParaRPr lang="en-US" dirty="0"/>
          </a:p>
        </p:txBody>
      </p:sp>
    </p:spTree>
    <p:extLst>
      <p:ext uri="{BB962C8B-B14F-4D97-AF65-F5344CB8AC3E}">
        <p14:creationId xmlns:p14="http://schemas.microsoft.com/office/powerpoint/2010/main" val="4939317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7535040" y="2294021"/>
            <a:ext cx="3810000" cy="2297162"/>
          </a:xfrm>
          <a:prstGeom prst="rect">
            <a:avLst/>
          </a:prstGeom>
        </p:spPr>
        <p:txBody>
          <a:bodyPr wrap="square">
            <a:spAutoFit/>
          </a:bodyPr>
          <a:lstStyle/>
          <a:p>
            <a:r>
              <a:rPr lang="en-US" dirty="0">
                <a:latin typeface="Melior"/>
              </a:rPr>
              <a:t>Just as the fact that a claim appears in print or on television doesn’t make it true, so it is for claims you run across online.</a:t>
            </a:r>
          </a:p>
          <a:p>
            <a:endParaRPr lang="en-US" dirty="0">
              <a:latin typeface="Melior"/>
            </a:endParaRPr>
          </a:p>
          <a:p>
            <a:r>
              <a:rPr lang="en-US" dirty="0">
                <a:latin typeface="Melior"/>
              </a:rPr>
              <a:t>Keep in mind that the information you get from a source is only as good as that source</a:t>
            </a:r>
          </a:p>
        </p:txBody>
      </p:sp>
      <p:pic>
        <p:nvPicPr>
          <p:cNvPr id="80898" name="Picture 2" descr="Image result for internet false cla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659" y="2294021"/>
            <a:ext cx="4761330" cy="3178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34227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1171073" y="1796717"/>
            <a:ext cx="3810001" cy="3139321"/>
          </a:xfrm>
          <a:prstGeom prst="rect">
            <a:avLst/>
          </a:prstGeom>
        </p:spPr>
        <p:txBody>
          <a:bodyPr wrap="square">
            <a:spAutoFit/>
          </a:bodyPr>
          <a:lstStyle/>
          <a:p>
            <a:r>
              <a:rPr lang="en-US" dirty="0">
                <a:latin typeface="TrumpMediaeval-Roman"/>
              </a:rPr>
              <a:t>Possibly the fastest-growing source of information in terms of both its size and its influence is the online encyclopedia Wikipedia. </a:t>
            </a:r>
          </a:p>
          <a:p>
            <a:endParaRPr lang="en-US" dirty="0">
              <a:latin typeface="TrumpMediaeval-Roman"/>
            </a:endParaRPr>
          </a:p>
          <a:p>
            <a:r>
              <a:rPr lang="en-US" dirty="0">
                <a:latin typeface="TrumpMediaeval-Roman"/>
              </a:rPr>
              <a:t>“Wiki” refers to a collaborative voluntary association. Begun in 2001 by Larry Sanger and Jimmy</a:t>
            </a:r>
          </a:p>
          <a:p>
            <a:r>
              <a:rPr lang="en-US" dirty="0">
                <a:latin typeface="TrumpMediaeval-Roman"/>
              </a:rPr>
              <a:t>Wales, the encyclopedia’s content and structure are determined by its users.</a:t>
            </a:r>
          </a:p>
        </p:txBody>
      </p:sp>
      <p:pic>
        <p:nvPicPr>
          <p:cNvPr id="79874" name="Picture 2" descr="Image result for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0094" y="1267326"/>
            <a:ext cx="3688055" cy="423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2232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6689558" y="1740568"/>
            <a:ext cx="4467726" cy="3139321"/>
          </a:xfrm>
          <a:prstGeom prst="rect">
            <a:avLst/>
          </a:prstGeom>
        </p:spPr>
        <p:txBody>
          <a:bodyPr wrap="square">
            <a:spAutoFit/>
          </a:bodyPr>
          <a:lstStyle/>
          <a:p>
            <a:r>
              <a:rPr lang="en-US" dirty="0">
                <a:latin typeface="TrumpMediaeval-Roman"/>
              </a:rPr>
              <a:t>This accounts for its major strengths as well as its major weaknesses. </a:t>
            </a:r>
          </a:p>
          <a:p>
            <a:endParaRPr lang="en-US" dirty="0">
              <a:latin typeface="TrumpMediaeval-Roman"/>
            </a:endParaRPr>
          </a:p>
          <a:p>
            <a:r>
              <a:rPr lang="en-US" dirty="0">
                <a:latin typeface="TrumpMediaeval-Roman"/>
              </a:rPr>
              <a:t>Because there are thousands of contributors, the coverage is immense. </a:t>
            </a:r>
          </a:p>
          <a:p>
            <a:endParaRPr lang="en-US" dirty="0">
              <a:latin typeface="TrumpMediaeval-Roman"/>
            </a:endParaRPr>
          </a:p>
          <a:p>
            <a:r>
              <a:rPr lang="en-US" dirty="0">
                <a:latin typeface="TrumpMediaeval-Roman"/>
              </a:rPr>
              <a:t>Because access is available to virtually everybody who has a computer and modem, coverage is often very fast;</a:t>
            </a:r>
          </a:p>
          <a:p>
            <a:r>
              <a:rPr lang="en-US" dirty="0">
                <a:latin typeface="TrumpMediaeval-Roman"/>
              </a:rPr>
              <a:t>articles often appear within hours of breaking events</a:t>
            </a:r>
            <a:endParaRPr lang="en-US" dirty="0"/>
          </a:p>
        </p:txBody>
      </p:sp>
      <p:pic>
        <p:nvPicPr>
          <p:cNvPr id="81922" name="Picture 2" descr="Image result for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257" y="2757318"/>
            <a:ext cx="4037543" cy="2708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22115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2197768" y="1411163"/>
            <a:ext cx="8406998" cy="4247317"/>
          </a:xfrm>
          <a:prstGeom prst="rect">
            <a:avLst/>
          </a:prstGeom>
        </p:spPr>
        <p:txBody>
          <a:bodyPr wrap="square">
            <a:spAutoFit/>
          </a:bodyPr>
          <a:lstStyle/>
          <a:p>
            <a:r>
              <a:rPr lang="en-US" dirty="0">
                <a:latin typeface="TrumpMediaeval-Roman"/>
              </a:rPr>
              <a:t>But also because of this wide access, the quality of the articles varies</a:t>
            </a:r>
          </a:p>
          <a:p>
            <a:r>
              <a:rPr lang="en-US" dirty="0">
                <a:latin typeface="TrumpMediaeval-Roman"/>
              </a:rPr>
              <a:t>tremendously. </a:t>
            </a:r>
          </a:p>
          <a:p>
            <a:endParaRPr lang="en-US" dirty="0">
              <a:latin typeface="TrumpMediaeval-Roman"/>
            </a:endParaRPr>
          </a:p>
          <a:p>
            <a:r>
              <a:rPr lang="en-US" dirty="0">
                <a:latin typeface="TrumpMediaeval-Roman"/>
              </a:rPr>
              <a:t>You should be especially wary of recent articles; they are more</a:t>
            </a:r>
          </a:p>
          <a:p>
            <a:r>
              <a:rPr lang="en-US" dirty="0">
                <a:latin typeface="TrumpMediaeval-Roman"/>
              </a:rPr>
              <a:t>likely to contain uncorrected errors that will eventually disappear as knowledgeable people visit the page and put right whatever mistakes are present. Not just factual errors but bias and omission can affect the quality of material found on Wikipedia’s pages. Occasionally, a writer will do a thorough job of reporting the side of an issue that he favors, and the other side will go underreported or even unmentioned. </a:t>
            </a:r>
          </a:p>
          <a:p>
            <a:endParaRPr lang="en-US" dirty="0">
              <a:latin typeface="TrumpMediaeval-Roman"/>
            </a:endParaRPr>
          </a:p>
          <a:p>
            <a:r>
              <a:rPr lang="en-US" dirty="0">
                <a:latin typeface="TrumpMediaeval-Roman"/>
              </a:rPr>
              <a:t>Over time, these types of errors tend to get corrected after visits by individuals who favor the other side of the issue. But at any given moment, in any given Wikipedia entry, there is the possibility of mistakes, omissions, citation errors, and plain old vandalism.</a:t>
            </a:r>
            <a:endParaRPr lang="en-US" dirty="0"/>
          </a:p>
        </p:txBody>
      </p:sp>
    </p:spTree>
    <p:extLst>
      <p:ext uri="{BB962C8B-B14F-4D97-AF65-F5344CB8AC3E}">
        <p14:creationId xmlns:p14="http://schemas.microsoft.com/office/powerpoint/2010/main" val="189424017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1066800" y="2141621"/>
            <a:ext cx="4010526" cy="3416320"/>
          </a:xfrm>
          <a:prstGeom prst="rect">
            <a:avLst/>
          </a:prstGeom>
        </p:spPr>
        <p:txBody>
          <a:bodyPr wrap="square">
            <a:spAutoFit/>
          </a:bodyPr>
          <a:lstStyle/>
          <a:p>
            <a:r>
              <a:rPr lang="en-US" dirty="0">
                <a:latin typeface="TrumpMediaeval-Roman"/>
              </a:rPr>
              <a:t>My advice: Wikipedia is an excellent starting point in a search for knowledge about a topic. I use it frequently. </a:t>
            </a:r>
          </a:p>
          <a:p>
            <a:endParaRPr lang="en-US" dirty="0">
              <a:latin typeface="TrumpMediaeval-Roman"/>
            </a:endParaRPr>
          </a:p>
          <a:p>
            <a:r>
              <a:rPr lang="en-US" dirty="0">
                <a:latin typeface="TrumpMediaeval-Roman"/>
              </a:rPr>
              <a:t>But you should always check the sources provided in what you find there; it should never be your sole source of information if the topic is important to you or is to become part of an assignment to be turned in for a class</a:t>
            </a:r>
            <a:endParaRPr lang="en-US" dirty="0"/>
          </a:p>
        </p:txBody>
      </p:sp>
      <p:pic>
        <p:nvPicPr>
          <p:cNvPr id="82946" name="Picture 2" descr="Image result for ad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0084" y="1671553"/>
            <a:ext cx="4234280" cy="282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54367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7980948" y="1740568"/>
            <a:ext cx="3665621" cy="2308324"/>
          </a:xfrm>
          <a:prstGeom prst="rect">
            <a:avLst/>
          </a:prstGeom>
        </p:spPr>
        <p:txBody>
          <a:bodyPr wrap="square">
            <a:spAutoFit/>
          </a:bodyPr>
          <a:lstStyle/>
          <a:p>
            <a:r>
              <a:rPr lang="en-US" dirty="0">
                <a:latin typeface="TrumpMediaeval-Roman"/>
              </a:rPr>
              <a:t>Blogs are simply journals, the vast majority of them put up by individuals, that are left open to the public on an Internet site. Originally more like public diaries dealing with personal matters, they now encompass specialties of almost every imaginable sort</a:t>
            </a:r>
            <a:endParaRPr lang="en-US" dirty="0"/>
          </a:p>
        </p:txBody>
      </p:sp>
      <p:pic>
        <p:nvPicPr>
          <p:cNvPr id="83970" name="Picture 2" descr="Image result for internet blo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701" y="1863868"/>
            <a:ext cx="5940425" cy="4076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21410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63520" y="789120"/>
            <a:ext cx="11442240" cy="4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1"/>
          <p:cNvSpPr/>
          <p:nvPr/>
        </p:nvSpPr>
        <p:spPr>
          <a:xfrm>
            <a:off x="3128211" y="1797313"/>
            <a:ext cx="6096000" cy="3693319"/>
          </a:xfrm>
          <a:prstGeom prst="rect">
            <a:avLst/>
          </a:prstGeom>
        </p:spPr>
        <p:txBody>
          <a:bodyPr>
            <a:spAutoFit/>
          </a:bodyPr>
          <a:lstStyle/>
          <a:p>
            <a:r>
              <a:rPr lang="en-US" dirty="0">
                <a:latin typeface="Melior"/>
              </a:rPr>
              <a:t>Blogs perform useful services—it was a blogger</a:t>
            </a:r>
          </a:p>
          <a:p>
            <a:r>
              <a:rPr lang="en-US" dirty="0">
                <a:latin typeface="Melior"/>
              </a:rPr>
              <a:t>who exposed James </a:t>
            </a:r>
            <a:r>
              <a:rPr lang="en-US" dirty="0" err="1">
                <a:latin typeface="Melior"/>
              </a:rPr>
              <a:t>Guckert</a:t>
            </a:r>
            <a:r>
              <a:rPr lang="en-US" dirty="0">
                <a:latin typeface="Melior"/>
              </a:rPr>
              <a:t>, the fake reporter who somehow obtained White House press credentials and asked “softball” questions at White House</a:t>
            </a:r>
          </a:p>
          <a:p>
            <a:r>
              <a:rPr lang="en-US" dirty="0">
                <a:latin typeface="Melior"/>
              </a:rPr>
              <a:t>press conferences.</a:t>
            </a:r>
          </a:p>
          <a:p>
            <a:endParaRPr lang="en-US" dirty="0">
              <a:latin typeface="Melior"/>
            </a:endParaRPr>
          </a:p>
          <a:p>
            <a:r>
              <a:rPr lang="en-US" dirty="0">
                <a:latin typeface="Melior"/>
              </a:rPr>
              <a:t>On the other hand, you can find blogs that specialize in satire, parody, and outright fabrication. They represent all sides of the political spectrum including some sides that we wouldn’t have thought existed at all.</a:t>
            </a:r>
          </a:p>
          <a:p>
            <a:endParaRPr lang="en-US" dirty="0">
              <a:latin typeface="Melior"/>
            </a:endParaRPr>
          </a:p>
          <a:p>
            <a:r>
              <a:rPr lang="en-US" dirty="0">
                <a:latin typeface="Melior"/>
              </a:rPr>
              <a:t>REMEMBER: BLOGS ARE LUCRATIVE SO OFTEN – IF NOT ALWAYS- THEY ARE RUN FOR EARNING MONEY</a:t>
            </a:r>
          </a:p>
        </p:txBody>
      </p:sp>
    </p:spTree>
    <p:extLst>
      <p:ext uri="{BB962C8B-B14F-4D97-AF65-F5344CB8AC3E}">
        <p14:creationId xmlns:p14="http://schemas.microsoft.com/office/powerpoint/2010/main" val="29884752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TotalTime>
  <Words>5690</Words>
  <Application>Microsoft Office PowerPoint</Application>
  <PresentationFormat>Широкоэкранный</PresentationFormat>
  <Paragraphs>419</Paragraphs>
  <Slides>102</Slides>
  <Notes>0</Notes>
  <HiddenSlides>0</HiddenSlides>
  <MMClips>0</MMClips>
  <ScaleCrop>false</ScaleCrop>
  <HeadingPairs>
    <vt:vector size="6" baseType="variant">
      <vt:variant>
        <vt:lpstr>Использованные шрифты</vt:lpstr>
      </vt:variant>
      <vt:variant>
        <vt:i4>12</vt:i4>
      </vt:variant>
      <vt:variant>
        <vt:lpstr>Тема</vt:lpstr>
      </vt:variant>
      <vt:variant>
        <vt:i4>1</vt:i4>
      </vt:variant>
      <vt:variant>
        <vt:lpstr>Заголовки слайдов</vt:lpstr>
      </vt:variant>
      <vt:variant>
        <vt:i4>102</vt:i4>
      </vt:variant>
    </vt:vector>
  </HeadingPairs>
  <TitlesOfParts>
    <vt:vector size="115" baseType="lpstr">
      <vt:lpstr>Arial</vt:lpstr>
      <vt:lpstr>Calibri</vt:lpstr>
      <vt:lpstr>Calibri Light</vt:lpstr>
      <vt:lpstr>Melior</vt:lpstr>
      <vt:lpstr>Melior-Italic</vt:lpstr>
      <vt:lpstr>open-sans</vt:lpstr>
      <vt:lpstr>QuaySansITCStd-Book</vt:lpstr>
      <vt:lpstr>QuaySansITCStd-Medium</vt:lpstr>
      <vt:lpstr>Trebuchet MS</vt:lpstr>
      <vt:lpstr>TrumpMediaeval-Bold</vt:lpstr>
      <vt:lpstr>TrumpMediaeval-Italic</vt:lpstr>
      <vt:lpstr>TrumpMediaeval-Roman</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Mirko Farina</dc:creator>
  <cp:lastModifiedBy>Prova Prova</cp:lastModifiedBy>
  <cp:revision>49</cp:revision>
  <cp:lastPrinted>2019-10-23T10:28:18Z</cp:lastPrinted>
  <dcterms:created xsi:type="dcterms:W3CDTF">2019-10-22T09:20:16Z</dcterms:created>
  <dcterms:modified xsi:type="dcterms:W3CDTF">2020-08-22T06:15:56Z</dcterms:modified>
</cp:coreProperties>
</file>